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7" r:id="rId2"/>
    <p:sldId id="285" r:id="rId3"/>
    <p:sldId id="279" r:id="rId4"/>
    <p:sldId id="258" r:id="rId5"/>
    <p:sldId id="284" r:id="rId6"/>
    <p:sldId id="259" r:id="rId7"/>
    <p:sldId id="291" r:id="rId8"/>
    <p:sldId id="277" r:id="rId9"/>
    <p:sldId id="289" r:id="rId10"/>
    <p:sldId id="290" r:id="rId11"/>
    <p:sldId id="261" r:id="rId12"/>
    <p:sldId id="288" r:id="rId13"/>
    <p:sldId id="260" r:id="rId14"/>
    <p:sldId id="287" r:id="rId15"/>
    <p:sldId id="282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7A5D"/>
    <a:srgbClr val="D39E1A"/>
    <a:srgbClr val="3AACB9"/>
    <a:srgbClr val="EDE2C3"/>
    <a:srgbClr val="E0962C"/>
    <a:srgbClr val="D3F3FF"/>
    <a:srgbClr val="10CF9B"/>
    <a:srgbClr val="58994C"/>
    <a:srgbClr val="F3FAFB"/>
    <a:srgbClr val="F6F1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Estilo claro 2 - Acent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7" autoAdjust="0"/>
    <p:restoredTop sz="95033" autoAdjust="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1CAF3-5180-4FC4-9972-9A9D4738325B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43D034-8B70-4E54-8610-EA204A0A83D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2662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15E42D-A63A-9C0B-1545-60440DE62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1C378C9-AF36-2413-0D9C-1C1BB0DEB9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1922CC1-C9B5-1F18-94F4-3D75889AD8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ctr"/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Categoría </a:t>
            </a:r>
            <a:r>
              <a:rPr lang="es-MX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 1 millón (es) de USD. A partir de 2 SMLMV $2.847.000</a:t>
            </a:r>
          </a:p>
          <a:p>
            <a:pPr fontAlgn="ctr"/>
            <a:endParaRPr lang="es-MX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04F8BA-F22B-54CC-6493-CD7CEC2B7C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3D034-8B70-4E54-8610-EA204A0A83D8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06296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909F9-8E48-4B7A-ECB9-43CA74E96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8775A24-2FC7-F849-D2F0-BB1753A352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55E1414-63EC-6468-84AF-3A76360545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ctr"/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Categoría </a:t>
            </a:r>
            <a:r>
              <a:rPr lang="es-MX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 1 millón (es) de USD. A partir de 2 SMLMV $2.847.000</a:t>
            </a:r>
          </a:p>
          <a:p>
            <a:pPr fontAlgn="ctr"/>
            <a:endParaRPr lang="es-MX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7A1C829-9426-4CD6-EF64-439958ECCE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3D034-8B70-4E54-8610-EA204A0A83D8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5873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007DC-DD77-C126-461B-0069C242F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0363C91-F48E-AE49-E748-1EBAF75871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3D241EA-4823-D689-3AB4-1C00DA79B2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ctr"/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Categoría </a:t>
            </a:r>
            <a:r>
              <a:rPr lang="es-MX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 1 millón (es) de USD. A partir de 2 SMLMV $2.847.000</a:t>
            </a:r>
          </a:p>
          <a:p>
            <a:pPr fontAlgn="ctr"/>
            <a:endParaRPr lang="es-MX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4F8182B-2A70-1A05-6F8C-2A85944404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3D034-8B70-4E54-8610-EA204A0A83D8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8347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59588B-D407-73E9-60F7-79272E199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52A9FBA-413E-905B-1790-A780079EE6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097911E-34B0-C152-8CD2-E7A13D2930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ctr"/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Categoría </a:t>
            </a:r>
            <a:r>
              <a:rPr lang="es-MX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 1 millón (es) de USD. A partir de 2 SMLMV $2.847.000</a:t>
            </a:r>
          </a:p>
          <a:p>
            <a:pPr fontAlgn="ctr"/>
            <a:endParaRPr lang="es-MX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C66A94-E9E8-1721-F3CF-475236B85D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3D034-8B70-4E54-8610-EA204A0A83D8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38197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C4C0C-856D-C1C0-14B3-7715D1C89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73D01034-3A58-DB80-9036-824C4FB557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C0960B5-B94C-807F-2198-961E898FBF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ctr"/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Categoría </a:t>
            </a:r>
            <a:r>
              <a:rPr lang="es-MX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s-MX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 1 millón (es) de USD. A partir de 2 SMLMV $2.847.000</a:t>
            </a:r>
          </a:p>
          <a:p>
            <a:pPr fontAlgn="ctr"/>
            <a:endParaRPr lang="es-MX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A4CC00A-B5D0-31EA-2D1A-132E0E9F2E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43D034-8B70-4E54-8610-EA204A0A83D8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4104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81A272-CFE0-73BE-638A-E0B15DE53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5E37AF-987B-64F3-0B59-4AB6C4F39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D87BF0-1A2C-2327-B84D-21DDCF4AC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6EA12E-ADC5-212A-1DA4-FDDB53CDF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F84439-6C44-D274-CC95-CBAE39750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41828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B6DB92-4050-FD6B-9E07-C0C82436F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26684DD-E0AD-4B57-C72A-AFEFC63BE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037419-A0B4-74DD-3240-31239C41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A63A4E-ACD9-5604-1696-7F7BE5D89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530560-5011-4EDB-1814-5AE7A6556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8774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F2A0C05-A524-ABBE-8C3E-ED2166FE3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7829ABA-3B62-546C-F763-8CD8E1456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019964-1D9C-70A5-5931-D90DE0EF4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22B579-DD7A-2460-A42F-338C0DED6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E4F0A5-EC95-9E5A-5BFA-76E45C16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3343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7FCA35-9461-1C13-53E2-C9C2705D0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4BEB43-05F7-3765-156D-CD0892512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4D582A-83B5-2E0D-A669-25C970E40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873DF8-A213-99C7-59BB-F8AD8C831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8623B9-8093-1AC5-AA59-033E9481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9049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7BD998-E6EE-8773-A1D0-876BA4BA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06CF1E-B6B6-E84E-F504-85C069582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A96B83-E688-E283-FBC9-CFFE37FC3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7BDF9A-3B9D-5251-5820-1C21A62C8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3DC2DF-5C56-7819-7B23-64E868F2B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102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2CD1EB-22B3-5D02-1AC0-5C6A6B37C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25DAF2-8BB8-3E25-AF65-09582E773C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808AB2A-5FFA-1959-84CB-B03C803F0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D31F8AD-A04C-A90F-04FA-5535C0CAE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C1346E-546D-A0D3-578F-62F4CCB33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4EE86EF-91A7-96D5-6B93-E91719AF1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3446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A1F23E-D122-BBA1-E29F-286F6228C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89291C-FACC-AAD6-56B9-6C49A63B2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506A582-62E3-325D-D2E4-3C7B6F692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242AF1A-81C0-4AC6-6C4D-7B72841CC3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0434E9-E33B-0AE4-C4D4-4D6C38827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879E87A-814B-8049-F928-F76B7069F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FB412D-AE2D-EE95-0A82-71C186909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220401D-2DAD-58B7-C789-C88F1FC1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05115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6070AD-8B58-DCCC-8538-BBA05E458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07B1E3E-93DC-D379-E427-BAD9AE8F6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2052681-F1F8-09DB-4DB4-A8F48E954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8E75E86-F043-E003-A436-2E1A73183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06670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C1D67E2-D8ED-96C0-83B3-C43EAFAC7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FB351D4-456E-AF80-93CF-DBB5C792A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97E9EA3-287E-BEAE-3D3E-B3764CFB1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5496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C93A6F-A149-5435-A1EF-B317212C6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E08F46-1D2E-12BA-4B0F-7C9501AE4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4AF3FE7-24B6-5F79-98CF-CA23AD38E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B3BE4D-06A0-3912-C35B-88AE1006E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1712B83-80C0-F7E5-ED4A-AF5D07D40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6107DB-4003-73F6-1898-62FBDCF08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4520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E3EDB2-48F4-E189-AD31-2E6889E1A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BDD2589-43E9-25A7-56E3-3051A505EB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A3D9D85-DE33-CDE5-6574-45DAE370B3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E7EB22E-E9C9-CB91-4535-CD70502A6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05D0D7B-C5DF-0F61-B523-F5295DEAB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405366-826F-F7B4-9D7B-C4DF17CC7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29150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7D44668-B70C-4176-B891-8BDD27EF9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DCB9C31-E65E-092C-AD36-478A5AEAF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C8695F-6D34-6D28-32A1-F855165E14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306FB-A50F-49AF-907B-8EA3D8EDCF12}" type="datetimeFigureOut">
              <a:rPr lang="es-CO" smtClean="0"/>
              <a:t>26/10/2025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8721BA-BDC0-42EA-862D-75F80B9117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108500-6F5A-4C26-26CD-4D9C6CE79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CA70E-6D06-4726-8BE7-20C8D867E62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2450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ia.com/" TargetMode="External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748AF-E98F-6A1C-00B9-0979FD88C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>
            <a:extLst>
              <a:ext uri="{FF2B5EF4-FFF2-40B4-BE49-F238E27FC236}">
                <a16:creationId xmlns:a16="http://schemas.microsoft.com/office/drawing/2014/main" id="{FEBD4E19-9256-2C75-D157-4C4290769917}"/>
              </a:ext>
            </a:extLst>
          </p:cNvPr>
          <p:cNvSpPr/>
          <p:nvPr/>
        </p:nvSpPr>
        <p:spPr>
          <a:xfrm>
            <a:off x="1908577" y="5999589"/>
            <a:ext cx="8374839" cy="6420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i="1" dirty="0">
                <a:solidFill>
                  <a:srgbClr val="404843"/>
                </a:solidFill>
                <a:latin typeface="Monserrat"/>
                <a:ea typeface="Roboto" panose="02000000000000000000" pitchFamily="2" charset="0"/>
                <a:cs typeface="Roboto" panose="02000000000000000000" pitchFamily="2" charset="0"/>
              </a:rPr>
              <a:t>Somos el puente entre la tierra guajira y los mercados del Caribe</a:t>
            </a:r>
            <a:endParaRPr lang="es-CO" sz="2400" i="1" dirty="0">
              <a:solidFill>
                <a:srgbClr val="404843"/>
              </a:solidFill>
              <a:latin typeface="Monserrat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04C78761-C70F-6CDB-0EEF-CF8B7CEA2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146" y="692150"/>
            <a:ext cx="5473700" cy="5473700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D3469CD0-EE70-02A4-ED20-A8A09A39E389}"/>
              </a:ext>
            </a:extLst>
          </p:cNvPr>
          <p:cNvSpPr/>
          <p:nvPr/>
        </p:nvSpPr>
        <p:spPr>
          <a:xfrm>
            <a:off x="-1066154" y="1757680"/>
            <a:ext cx="843280" cy="375920"/>
          </a:xfrm>
          <a:prstGeom prst="rect">
            <a:avLst/>
          </a:prstGeom>
          <a:solidFill>
            <a:srgbClr val="5899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E7F11431-3C19-9CF8-5C49-652F1878EBD7}"/>
              </a:ext>
            </a:extLst>
          </p:cNvPr>
          <p:cNvSpPr/>
          <p:nvPr/>
        </p:nvSpPr>
        <p:spPr>
          <a:xfrm>
            <a:off x="-1066154" y="2250440"/>
            <a:ext cx="843280" cy="375920"/>
          </a:xfrm>
          <a:prstGeom prst="rect">
            <a:avLst/>
          </a:prstGeom>
          <a:solidFill>
            <a:srgbClr val="E096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FEBBCD65-0766-F128-7FBA-8973B8CCF712}"/>
              </a:ext>
            </a:extLst>
          </p:cNvPr>
          <p:cNvSpPr/>
          <p:nvPr/>
        </p:nvSpPr>
        <p:spPr>
          <a:xfrm>
            <a:off x="-1091254" y="2748280"/>
            <a:ext cx="843280" cy="375920"/>
          </a:xfrm>
          <a:prstGeom prst="rect">
            <a:avLst/>
          </a:prstGeom>
          <a:solidFill>
            <a:srgbClr val="3AACB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517EB151-6952-C674-A432-936FB1102A24}"/>
              </a:ext>
            </a:extLst>
          </p:cNvPr>
          <p:cNvSpPr/>
          <p:nvPr/>
        </p:nvSpPr>
        <p:spPr>
          <a:xfrm>
            <a:off x="-1091254" y="3241040"/>
            <a:ext cx="843280" cy="375920"/>
          </a:xfrm>
          <a:prstGeom prst="rect">
            <a:avLst/>
          </a:prstGeom>
          <a:solidFill>
            <a:srgbClr val="EDE2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48216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BE7361-F2BC-DBFF-3639-686C4FA63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>
            <a:extLst>
              <a:ext uri="{FF2B5EF4-FFF2-40B4-BE49-F238E27FC236}">
                <a16:creationId xmlns:a16="http://schemas.microsoft.com/office/drawing/2014/main" id="{668EF0C3-6FF9-9223-5BCF-2C6325D9E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309" y="1393936"/>
            <a:ext cx="7607322" cy="5071548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88520854-A416-19A5-EA72-3759458FF495}"/>
              </a:ext>
            </a:extLst>
          </p:cNvPr>
          <p:cNvSpPr txBox="1"/>
          <p:nvPr/>
        </p:nvSpPr>
        <p:spPr>
          <a:xfrm>
            <a:off x="3142034" y="723628"/>
            <a:ext cx="792265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Modelo operativo</a:t>
            </a:r>
            <a:endParaRPr lang="es-CO" sz="3200" b="1" dirty="0">
              <a:solidFill>
                <a:srgbClr val="3E4943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16C3A08-12E1-C7B3-1728-F9FED2A83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  <p:pic>
        <p:nvPicPr>
          <p:cNvPr id="90" name="Imagen 89">
            <a:extLst>
              <a:ext uri="{FF2B5EF4-FFF2-40B4-BE49-F238E27FC236}">
                <a16:creationId xmlns:a16="http://schemas.microsoft.com/office/drawing/2014/main" id="{66AF8C3B-E368-FB8E-1E73-5F50E02182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5856" y="5446920"/>
            <a:ext cx="383799" cy="37608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grpSp>
        <p:nvGrpSpPr>
          <p:cNvPr id="58" name="Grupo 57">
            <a:extLst>
              <a:ext uri="{FF2B5EF4-FFF2-40B4-BE49-F238E27FC236}">
                <a16:creationId xmlns:a16="http://schemas.microsoft.com/office/drawing/2014/main" id="{6E69A3B9-3AE7-397B-2E27-5A6C98BEAC78}"/>
              </a:ext>
            </a:extLst>
          </p:cNvPr>
          <p:cNvGrpSpPr/>
          <p:nvPr/>
        </p:nvGrpSpPr>
        <p:grpSpPr>
          <a:xfrm>
            <a:off x="4080363" y="3891691"/>
            <a:ext cx="3618584" cy="2530057"/>
            <a:chOff x="9278716" y="1222868"/>
            <a:chExt cx="4105275" cy="2951163"/>
          </a:xfrm>
        </p:grpSpPr>
        <p:sp>
          <p:nvSpPr>
            <p:cNvPr id="23" name="AutoShape 3">
              <a:extLst>
                <a:ext uri="{FF2B5EF4-FFF2-40B4-BE49-F238E27FC236}">
                  <a16:creationId xmlns:a16="http://schemas.microsoft.com/office/drawing/2014/main" id="{ADA90C09-002B-CF54-8504-4B02C20861F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620000" flipH="1" flipV="1">
              <a:off x="11834591" y="3081831"/>
              <a:ext cx="790575" cy="1222375"/>
            </a:xfrm>
            <a:custGeom>
              <a:avLst/>
              <a:gdLst>
                <a:gd name="T0" fmla="*/ 889219992 w 21600"/>
                <a:gd name="T1" fmla="*/ 1957384758 h 21600"/>
                <a:gd name="T2" fmla="*/ 529531775 w 21600"/>
                <a:gd name="T3" fmla="*/ 2147483647 h 21600"/>
                <a:gd name="T4" fmla="*/ 169842460 w 21600"/>
                <a:gd name="T5" fmla="*/ 1957384758 h 21600"/>
                <a:gd name="T6" fmla="*/ 529531775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5264 w 21600"/>
                <a:gd name="T13" fmla="*/ 5264 h 21600"/>
                <a:gd name="T14" fmla="*/ 16336 w 21600"/>
                <a:gd name="T15" fmla="*/ 1633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6928" y="21600"/>
                  </a:lnTo>
                  <a:lnTo>
                    <a:pt x="14672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chemeClr val="accent2"/>
                </a:gs>
              </a:gsLst>
              <a:lin ang="18900000" scaled="1"/>
            </a:gra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GB" kern="0">
                <a:latin typeface="+mj-lt"/>
              </a:endParaRPr>
            </a:p>
          </p:txBody>
        </p:sp>
        <p:sp>
          <p:nvSpPr>
            <p:cNvPr id="25" name="AutoShape 8">
              <a:extLst>
                <a:ext uri="{FF2B5EF4-FFF2-40B4-BE49-F238E27FC236}">
                  <a16:creationId xmlns:a16="http://schemas.microsoft.com/office/drawing/2014/main" id="{ADB568E6-7A94-BF03-1CE6-DFF8CF04988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3320000" flipH="1" flipV="1">
              <a:off x="11488516" y="2018206"/>
              <a:ext cx="790575" cy="1222375"/>
            </a:xfrm>
            <a:custGeom>
              <a:avLst/>
              <a:gdLst>
                <a:gd name="T0" fmla="*/ 889219992 w 21600"/>
                <a:gd name="T1" fmla="*/ 1957384758 h 21600"/>
                <a:gd name="T2" fmla="*/ 529531775 w 21600"/>
                <a:gd name="T3" fmla="*/ 2147483647 h 21600"/>
                <a:gd name="T4" fmla="*/ 169842460 w 21600"/>
                <a:gd name="T5" fmla="*/ 1957384758 h 21600"/>
                <a:gd name="T6" fmla="*/ 529531775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5264 w 21600"/>
                <a:gd name="T13" fmla="*/ 5264 h 21600"/>
                <a:gd name="T14" fmla="*/ 16336 w 21600"/>
                <a:gd name="T15" fmla="*/ 1633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6928" y="21600"/>
                  </a:lnTo>
                  <a:lnTo>
                    <a:pt x="14672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chemeClr val="accent2"/>
                </a:gs>
              </a:gsLst>
              <a:lin ang="18900000" scaled="1"/>
            </a:gra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6" name="AutoShape 9">
              <a:extLst>
                <a:ext uri="{FF2B5EF4-FFF2-40B4-BE49-F238E27FC236}">
                  <a16:creationId xmlns:a16="http://schemas.microsoft.com/office/drawing/2014/main" id="{F046991D-116E-1A7B-40DE-4A13FFAAABE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180000" flipH="1" flipV="1">
              <a:off x="11793316" y="2507156"/>
              <a:ext cx="790575" cy="1219200"/>
            </a:xfrm>
            <a:custGeom>
              <a:avLst/>
              <a:gdLst>
                <a:gd name="T0" fmla="*/ 889219992 w 21600"/>
                <a:gd name="T1" fmla="*/ 1942169545 h 21600"/>
                <a:gd name="T2" fmla="*/ 529531775 w 21600"/>
                <a:gd name="T3" fmla="*/ 2147483647 h 21600"/>
                <a:gd name="T4" fmla="*/ 169842460 w 21600"/>
                <a:gd name="T5" fmla="*/ 1942169545 h 21600"/>
                <a:gd name="T6" fmla="*/ 529531775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5264 w 21600"/>
                <a:gd name="T13" fmla="*/ 5264 h 21600"/>
                <a:gd name="T14" fmla="*/ 16336 w 21600"/>
                <a:gd name="T15" fmla="*/ 1633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6928" y="21600"/>
                  </a:lnTo>
                  <a:lnTo>
                    <a:pt x="14672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chemeClr val="accent2"/>
                </a:gs>
              </a:gsLst>
              <a:lin ang="18900000" scaled="1"/>
            </a:gra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GB" kern="0">
                <a:latin typeface="+mj-lt"/>
              </a:endParaRPr>
            </a:p>
          </p:txBody>
        </p:sp>
        <p:sp>
          <p:nvSpPr>
            <p:cNvPr id="27" name="AutoShape 10">
              <a:extLst>
                <a:ext uri="{FF2B5EF4-FFF2-40B4-BE49-F238E27FC236}">
                  <a16:creationId xmlns:a16="http://schemas.microsoft.com/office/drawing/2014/main" id="{993B8BDF-D124-B171-AE12-27B070FCF8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1700000" flipH="1" flipV="1">
              <a:off x="10966229" y="1761031"/>
              <a:ext cx="790575" cy="1219200"/>
            </a:xfrm>
            <a:custGeom>
              <a:avLst/>
              <a:gdLst>
                <a:gd name="T0" fmla="*/ 889219992 w 21600"/>
                <a:gd name="T1" fmla="*/ 1942169545 h 21600"/>
                <a:gd name="T2" fmla="*/ 529531775 w 21600"/>
                <a:gd name="T3" fmla="*/ 2147483647 h 21600"/>
                <a:gd name="T4" fmla="*/ 169842460 w 21600"/>
                <a:gd name="T5" fmla="*/ 1942169545 h 21600"/>
                <a:gd name="T6" fmla="*/ 529531775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5264 w 21600"/>
                <a:gd name="T13" fmla="*/ 5264 h 21600"/>
                <a:gd name="T14" fmla="*/ 16336 w 21600"/>
                <a:gd name="T15" fmla="*/ 1633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6928" y="21600"/>
                  </a:lnTo>
                  <a:lnTo>
                    <a:pt x="14672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chemeClr val="accent2"/>
                </a:gs>
              </a:gsLst>
              <a:lin ang="18900000" scaled="1"/>
            </a:gra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GB" kern="0">
                <a:latin typeface="+mj-lt"/>
              </a:endParaRPr>
            </a:p>
          </p:txBody>
        </p:sp>
        <p:sp>
          <p:nvSpPr>
            <p:cNvPr id="28" name="AutoShape 11">
              <a:extLst>
                <a:ext uri="{FF2B5EF4-FFF2-40B4-BE49-F238E27FC236}">
                  <a16:creationId xmlns:a16="http://schemas.microsoft.com/office/drawing/2014/main" id="{30F807C3-F999-27F9-5425-DD5EEB3470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020000" flipH="1" flipV="1">
              <a:off x="10339166" y="1719756"/>
              <a:ext cx="790575" cy="1219200"/>
            </a:xfrm>
            <a:custGeom>
              <a:avLst/>
              <a:gdLst>
                <a:gd name="T0" fmla="*/ 889219992 w 21600"/>
                <a:gd name="T1" fmla="*/ 1942169545 h 21600"/>
                <a:gd name="T2" fmla="*/ 529531775 w 21600"/>
                <a:gd name="T3" fmla="*/ 2147483647 h 21600"/>
                <a:gd name="T4" fmla="*/ 169842460 w 21600"/>
                <a:gd name="T5" fmla="*/ 1942169545 h 21600"/>
                <a:gd name="T6" fmla="*/ 529531775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5264 w 21600"/>
                <a:gd name="T13" fmla="*/ 5264 h 21600"/>
                <a:gd name="T14" fmla="*/ 16336 w 21600"/>
                <a:gd name="T15" fmla="*/ 1633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6928" y="21600"/>
                  </a:lnTo>
                  <a:lnTo>
                    <a:pt x="14672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chemeClr val="accent2"/>
                </a:gs>
              </a:gsLst>
              <a:lin ang="18900000" scaled="1"/>
            </a:gra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endParaRPr lang="en-GB" kern="0">
                <a:latin typeface="+mj-lt"/>
              </a:endParaRPr>
            </a:p>
          </p:txBody>
        </p:sp>
        <p:sp>
          <p:nvSpPr>
            <p:cNvPr id="30" name="AutoShape 12">
              <a:extLst>
                <a:ext uri="{FF2B5EF4-FFF2-40B4-BE49-F238E27FC236}">
                  <a16:creationId xmlns:a16="http://schemas.microsoft.com/office/drawing/2014/main" id="{8082256A-2B5B-9775-87F4-6048EB5F958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8220000" flipH="1" flipV="1">
              <a:off x="9785129" y="2007093"/>
              <a:ext cx="787400" cy="1219200"/>
            </a:xfrm>
            <a:custGeom>
              <a:avLst/>
              <a:gdLst>
                <a:gd name="T0" fmla="*/ 878549398 w 21600"/>
                <a:gd name="T1" fmla="*/ 1942169545 h 21600"/>
                <a:gd name="T2" fmla="*/ 523176805 w 21600"/>
                <a:gd name="T3" fmla="*/ 2147483647 h 21600"/>
                <a:gd name="T4" fmla="*/ 167804576 w 21600"/>
                <a:gd name="T5" fmla="*/ 1942169545 h 21600"/>
                <a:gd name="T6" fmla="*/ 523176805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5264 w 21600"/>
                <a:gd name="T13" fmla="*/ 5264 h 21600"/>
                <a:gd name="T14" fmla="*/ 16336 w 21600"/>
                <a:gd name="T15" fmla="*/ 1633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6928" y="21600"/>
                  </a:lnTo>
                  <a:lnTo>
                    <a:pt x="14672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rgbClr val="FFFFFF"/>
                </a:gs>
              </a:gsLst>
              <a:lin ang="2700000" scaled="1"/>
            </a:gra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lIns="0" tIns="0" rIns="0" bIns="0" anchor="ctr" anchorCtr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7" name="Oval 18">
              <a:extLst>
                <a:ext uri="{FF2B5EF4-FFF2-40B4-BE49-F238E27FC236}">
                  <a16:creationId xmlns:a16="http://schemas.microsoft.com/office/drawing/2014/main" id="{43D72AAF-3D52-B353-BB5B-7890C54DA8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63241" y="2475406"/>
              <a:ext cx="812800" cy="814387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lIns="0" tIns="0" rIns="0" bIns="0" anchor="ctr" anchorCtr="1"/>
            <a:lstStyle/>
            <a:p>
              <a:pPr algn="ctr" defTabSz="762000" eaLnBrk="0" hangingPunct="0">
                <a:lnSpc>
                  <a:spcPct val="90000"/>
                </a:lnSpc>
              </a:pPr>
              <a:endParaRPr lang="en-US" sz="800" b="1" kern="0" dirty="0">
                <a:latin typeface="+mj-lt"/>
              </a:endParaRPr>
            </a:p>
          </p:txBody>
        </p:sp>
        <p:sp>
          <p:nvSpPr>
            <p:cNvPr id="39" name="Oval 20">
              <a:extLst>
                <a:ext uri="{FF2B5EF4-FFF2-40B4-BE49-F238E27FC236}">
                  <a16:creationId xmlns:a16="http://schemas.microsoft.com/office/drawing/2014/main" id="{7723E57B-8548-B98D-FBAD-23C63CD95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1204" y="1222868"/>
              <a:ext cx="852487" cy="814388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lIns="0" tIns="0" rIns="0" bIns="0" anchor="ctr" anchorCtr="1"/>
            <a:lstStyle/>
            <a:p>
              <a:pPr algn="ctr" defTabSz="762000" eaLnBrk="0" hangingPunct="0">
                <a:lnSpc>
                  <a:spcPct val="90000"/>
                </a:lnSpc>
              </a:pPr>
              <a:endParaRPr lang="en-US" sz="800" b="1" kern="0" dirty="0">
                <a:latin typeface="+mj-lt"/>
              </a:endParaRPr>
            </a:p>
          </p:txBody>
        </p:sp>
        <p:sp>
          <p:nvSpPr>
            <p:cNvPr id="46" name="Oval 22">
              <a:extLst>
                <a:ext uri="{FF2B5EF4-FFF2-40B4-BE49-F238E27FC236}">
                  <a16:creationId xmlns:a16="http://schemas.microsoft.com/office/drawing/2014/main" id="{6FEC93D2-C957-CE18-5825-F34FBA7EBA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1191" y="3359643"/>
              <a:ext cx="812800" cy="814388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lIns="0" tIns="0" rIns="0" bIns="0" anchor="ctr" anchorCtr="1"/>
            <a:lstStyle/>
            <a:p>
              <a:pPr algn="ctr" defTabSz="762000" eaLnBrk="0" hangingPunct="0">
                <a:lnSpc>
                  <a:spcPct val="90000"/>
                </a:lnSpc>
              </a:pPr>
              <a:endParaRPr lang="en-US" sz="800" b="1" kern="0" dirty="0">
                <a:latin typeface="+mj-lt"/>
              </a:endParaRPr>
            </a:p>
          </p:txBody>
        </p:sp>
        <p:sp>
          <p:nvSpPr>
            <p:cNvPr id="48" name="Oval 24">
              <a:extLst>
                <a:ext uri="{FF2B5EF4-FFF2-40B4-BE49-F238E27FC236}">
                  <a16:creationId xmlns:a16="http://schemas.microsoft.com/office/drawing/2014/main" id="{31FB32FA-5A77-CA29-7BDD-DD3803A5D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8716" y="1656256"/>
              <a:ext cx="814388" cy="815975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lIns="0" tIns="0" rIns="0" bIns="0" anchor="ctr" anchorCtr="1"/>
            <a:lstStyle/>
            <a:p>
              <a:pPr marL="0" marR="0" lvl="0" indent="0" algn="ctr" defTabSz="762000" eaLnBrk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9" name="Oval 28">
              <a:extLst>
                <a:ext uri="{FF2B5EF4-FFF2-40B4-BE49-F238E27FC236}">
                  <a16:creationId xmlns:a16="http://schemas.microsoft.com/office/drawing/2014/main" id="{B4A3AADF-160A-10D6-8F3B-72DD051BFE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4291" y="1688006"/>
              <a:ext cx="812800" cy="814387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lIns="0" tIns="0" rIns="0" bIns="0" anchor="ctr" anchorCtr="1"/>
            <a:lstStyle/>
            <a:p>
              <a:pPr marL="0" marR="0" lvl="0" indent="0" algn="ctr" defTabSz="762000" eaLnBrk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0" name="Oval 29">
              <a:extLst>
                <a:ext uri="{FF2B5EF4-FFF2-40B4-BE49-F238E27FC236}">
                  <a16:creationId xmlns:a16="http://schemas.microsoft.com/office/drawing/2014/main" id="{359C417D-A46C-2592-25CE-E2DD3286C8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48791" y="1237156"/>
              <a:ext cx="812800" cy="814387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lIns="0" tIns="0" rIns="0" bIns="0" anchor="ctr" anchorCtr="1"/>
            <a:lstStyle/>
            <a:p>
              <a:pPr algn="ctr" defTabSz="762000" eaLnBrk="0" hangingPunct="0">
                <a:lnSpc>
                  <a:spcPct val="90000"/>
                </a:lnSpc>
              </a:pPr>
              <a:endParaRPr lang="en-US" sz="800" b="1" kern="0" dirty="0">
                <a:latin typeface="+mj-lt"/>
              </a:endParaRPr>
            </a:p>
          </p:txBody>
        </p:sp>
        <p:sp>
          <p:nvSpPr>
            <p:cNvPr id="52" name="Freeform 2290">
              <a:extLst>
                <a:ext uri="{FF2B5EF4-FFF2-40B4-BE49-F238E27FC236}">
                  <a16:creationId xmlns:a16="http://schemas.microsoft.com/office/drawing/2014/main" id="{CD4DF362-9832-6CE0-AFE4-C6E5AF0F67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56268" y="1389063"/>
              <a:ext cx="432500" cy="458002"/>
            </a:xfrm>
            <a:custGeom>
              <a:avLst/>
              <a:gdLst/>
              <a:ahLst/>
              <a:cxnLst>
                <a:cxn ang="0">
                  <a:pos x="1049" y="546"/>
                </a:cxn>
                <a:cxn ang="0">
                  <a:pos x="43" y="546"/>
                </a:cxn>
                <a:cxn ang="0">
                  <a:pos x="546" y="0"/>
                </a:cxn>
                <a:cxn ang="0">
                  <a:pos x="546" y="1092"/>
                </a:cxn>
                <a:cxn ang="0">
                  <a:pos x="546" y="0"/>
                </a:cxn>
                <a:cxn ang="0">
                  <a:pos x="760" y="696"/>
                </a:cxn>
                <a:cxn ang="0">
                  <a:pos x="717" y="729"/>
                </a:cxn>
                <a:cxn ang="0">
                  <a:pos x="661" y="716"/>
                </a:cxn>
                <a:cxn ang="0">
                  <a:pos x="635" y="740"/>
                </a:cxn>
                <a:cxn ang="0">
                  <a:pos x="609" y="745"/>
                </a:cxn>
                <a:cxn ang="0">
                  <a:pos x="604" y="746"/>
                </a:cxn>
                <a:cxn ang="0">
                  <a:pos x="590" y="743"/>
                </a:cxn>
                <a:cxn ang="0">
                  <a:pos x="558" y="681"/>
                </a:cxn>
                <a:cxn ang="0">
                  <a:pos x="520" y="672"/>
                </a:cxn>
                <a:cxn ang="0">
                  <a:pos x="461" y="635"/>
                </a:cxn>
                <a:cxn ang="0">
                  <a:pos x="430" y="607"/>
                </a:cxn>
                <a:cxn ang="0">
                  <a:pos x="340" y="631"/>
                </a:cxn>
                <a:cxn ang="0">
                  <a:pos x="283" y="624"/>
                </a:cxn>
                <a:cxn ang="0">
                  <a:pos x="309" y="439"/>
                </a:cxn>
                <a:cxn ang="0">
                  <a:pos x="413" y="410"/>
                </a:cxn>
                <a:cxn ang="0">
                  <a:pos x="398" y="481"/>
                </a:cxn>
                <a:cxn ang="0">
                  <a:pos x="473" y="538"/>
                </a:cxn>
                <a:cxn ang="0">
                  <a:pos x="567" y="451"/>
                </a:cxn>
                <a:cxn ang="0">
                  <a:pos x="744" y="550"/>
                </a:cxn>
                <a:cxn ang="0">
                  <a:pos x="748" y="556"/>
                </a:cxn>
                <a:cxn ang="0">
                  <a:pos x="782" y="690"/>
                </a:cxn>
                <a:cxn ang="0">
                  <a:pos x="362" y="644"/>
                </a:cxn>
                <a:cxn ang="0">
                  <a:pos x="342" y="760"/>
                </a:cxn>
                <a:cxn ang="0">
                  <a:pos x="386" y="757"/>
                </a:cxn>
                <a:cxn ang="0">
                  <a:pos x="426" y="802"/>
                </a:cxn>
                <a:cxn ang="0">
                  <a:pos x="466" y="772"/>
                </a:cxn>
                <a:cxn ang="0">
                  <a:pos x="506" y="810"/>
                </a:cxn>
                <a:cxn ang="0">
                  <a:pos x="559" y="758"/>
                </a:cxn>
                <a:cxn ang="0">
                  <a:pos x="525" y="698"/>
                </a:cxn>
                <a:cxn ang="0">
                  <a:pos x="481" y="667"/>
                </a:cxn>
                <a:cxn ang="0">
                  <a:pos x="437" y="669"/>
                </a:cxn>
                <a:cxn ang="0">
                  <a:pos x="397" y="624"/>
                </a:cxn>
                <a:cxn ang="0">
                  <a:pos x="792" y="377"/>
                </a:cxn>
                <a:cxn ang="0">
                  <a:pos x="944" y="726"/>
                </a:cxn>
                <a:cxn ang="0">
                  <a:pos x="929" y="336"/>
                </a:cxn>
                <a:cxn ang="0">
                  <a:pos x="109" y="546"/>
                </a:cxn>
                <a:cxn ang="0">
                  <a:pos x="193" y="739"/>
                </a:cxn>
                <a:cxn ang="0">
                  <a:pos x="163" y="336"/>
                </a:cxn>
                <a:cxn ang="0">
                  <a:pos x="316" y="673"/>
                </a:cxn>
                <a:cxn ang="0">
                  <a:pos x="259" y="639"/>
                </a:cxn>
                <a:cxn ang="0">
                  <a:pos x="271" y="707"/>
                </a:cxn>
                <a:cxn ang="0">
                  <a:pos x="298" y="712"/>
                </a:cxn>
                <a:cxn ang="0">
                  <a:pos x="821" y="566"/>
                </a:cxn>
                <a:cxn ang="0">
                  <a:pos x="740" y="386"/>
                </a:cxn>
                <a:cxn ang="0">
                  <a:pos x="606" y="357"/>
                </a:cxn>
                <a:cxn ang="0">
                  <a:pos x="527" y="340"/>
                </a:cxn>
                <a:cxn ang="0">
                  <a:pos x="525" y="340"/>
                </a:cxn>
                <a:cxn ang="0">
                  <a:pos x="518" y="339"/>
                </a:cxn>
                <a:cxn ang="0">
                  <a:pos x="514" y="339"/>
                </a:cxn>
                <a:cxn ang="0">
                  <a:pos x="428" y="435"/>
                </a:cxn>
                <a:cxn ang="0">
                  <a:pos x="473" y="512"/>
                </a:cxn>
                <a:cxn ang="0">
                  <a:pos x="557" y="416"/>
                </a:cxn>
                <a:cxn ang="0">
                  <a:pos x="765" y="534"/>
                </a:cxn>
                <a:cxn ang="0">
                  <a:pos x="771" y="543"/>
                </a:cxn>
                <a:cxn ang="0">
                  <a:pos x="821" y="566"/>
                </a:cxn>
              </a:cxnLst>
              <a:rect l="0" t="0" r="r" b="b"/>
              <a:pathLst>
                <a:path w="1092" h="1092">
                  <a:moveTo>
                    <a:pt x="546" y="43"/>
                  </a:moveTo>
                  <a:cubicBezTo>
                    <a:pt x="823" y="43"/>
                    <a:pt x="1049" y="269"/>
                    <a:pt x="1049" y="546"/>
                  </a:cubicBezTo>
                  <a:cubicBezTo>
                    <a:pt x="1049" y="823"/>
                    <a:pt x="823" y="1049"/>
                    <a:pt x="546" y="1049"/>
                  </a:cubicBezTo>
                  <a:cubicBezTo>
                    <a:pt x="269" y="1049"/>
                    <a:pt x="43" y="823"/>
                    <a:pt x="43" y="546"/>
                  </a:cubicBezTo>
                  <a:cubicBezTo>
                    <a:pt x="43" y="269"/>
                    <a:pt x="269" y="43"/>
                    <a:pt x="546" y="43"/>
                  </a:cubicBezTo>
                  <a:moveTo>
                    <a:pt x="546" y="0"/>
                  </a:moveTo>
                  <a:cubicBezTo>
                    <a:pt x="244" y="0"/>
                    <a:pt x="0" y="244"/>
                    <a:pt x="0" y="546"/>
                  </a:cubicBezTo>
                  <a:cubicBezTo>
                    <a:pt x="0" y="848"/>
                    <a:pt x="244" y="1092"/>
                    <a:pt x="546" y="1092"/>
                  </a:cubicBezTo>
                  <a:cubicBezTo>
                    <a:pt x="848" y="1092"/>
                    <a:pt x="1092" y="848"/>
                    <a:pt x="1092" y="546"/>
                  </a:cubicBezTo>
                  <a:cubicBezTo>
                    <a:pt x="1092" y="244"/>
                    <a:pt x="848" y="0"/>
                    <a:pt x="546" y="0"/>
                  </a:cubicBezTo>
                  <a:close/>
                  <a:moveTo>
                    <a:pt x="782" y="690"/>
                  </a:moveTo>
                  <a:cubicBezTo>
                    <a:pt x="775" y="694"/>
                    <a:pt x="768" y="696"/>
                    <a:pt x="760" y="696"/>
                  </a:cubicBezTo>
                  <a:cubicBezTo>
                    <a:pt x="752" y="696"/>
                    <a:pt x="744" y="693"/>
                    <a:pt x="737" y="688"/>
                  </a:cubicBezTo>
                  <a:cubicBezTo>
                    <a:pt x="739" y="704"/>
                    <a:pt x="732" y="720"/>
                    <a:pt x="717" y="729"/>
                  </a:cubicBezTo>
                  <a:cubicBezTo>
                    <a:pt x="711" y="733"/>
                    <a:pt x="703" y="735"/>
                    <a:pt x="696" y="735"/>
                  </a:cubicBezTo>
                  <a:cubicBezTo>
                    <a:pt x="682" y="735"/>
                    <a:pt x="669" y="728"/>
                    <a:pt x="661" y="716"/>
                  </a:cubicBezTo>
                  <a:cubicBezTo>
                    <a:pt x="655" y="706"/>
                    <a:pt x="655" y="706"/>
                    <a:pt x="655" y="706"/>
                  </a:cubicBezTo>
                  <a:cubicBezTo>
                    <a:pt x="655" y="719"/>
                    <a:pt x="648" y="732"/>
                    <a:pt x="635" y="740"/>
                  </a:cubicBezTo>
                  <a:cubicBezTo>
                    <a:pt x="629" y="744"/>
                    <a:pt x="622" y="745"/>
                    <a:pt x="614" y="745"/>
                  </a:cubicBezTo>
                  <a:cubicBezTo>
                    <a:pt x="613" y="745"/>
                    <a:pt x="611" y="745"/>
                    <a:pt x="609" y="745"/>
                  </a:cubicBezTo>
                  <a:cubicBezTo>
                    <a:pt x="608" y="745"/>
                    <a:pt x="606" y="746"/>
                    <a:pt x="605" y="746"/>
                  </a:cubicBezTo>
                  <a:cubicBezTo>
                    <a:pt x="605" y="746"/>
                    <a:pt x="605" y="746"/>
                    <a:pt x="604" y="746"/>
                  </a:cubicBezTo>
                  <a:cubicBezTo>
                    <a:pt x="602" y="746"/>
                    <a:pt x="599" y="745"/>
                    <a:pt x="597" y="745"/>
                  </a:cubicBezTo>
                  <a:cubicBezTo>
                    <a:pt x="590" y="743"/>
                    <a:pt x="590" y="743"/>
                    <a:pt x="590" y="743"/>
                  </a:cubicBezTo>
                  <a:cubicBezTo>
                    <a:pt x="591" y="736"/>
                    <a:pt x="590" y="728"/>
                    <a:pt x="589" y="721"/>
                  </a:cubicBezTo>
                  <a:cubicBezTo>
                    <a:pt x="584" y="704"/>
                    <a:pt x="573" y="690"/>
                    <a:pt x="558" y="681"/>
                  </a:cubicBezTo>
                  <a:cubicBezTo>
                    <a:pt x="548" y="675"/>
                    <a:pt x="536" y="672"/>
                    <a:pt x="525" y="672"/>
                  </a:cubicBezTo>
                  <a:cubicBezTo>
                    <a:pt x="523" y="672"/>
                    <a:pt x="522" y="672"/>
                    <a:pt x="520" y="672"/>
                  </a:cubicBezTo>
                  <a:cubicBezTo>
                    <a:pt x="515" y="661"/>
                    <a:pt x="506" y="651"/>
                    <a:pt x="494" y="644"/>
                  </a:cubicBezTo>
                  <a:cubicBezTo>
                    <a:pt x="484" y="638"/>
                    <a:pt x="472" y="635"/>
                    <a:pt x="461" y="635"/>
                  </a:cubicBezTo>
                  <a:cubicBezTo>
                    <a:pt x="459" y="635"/>
                    <a:pt x="458" y="635"/>
                    <a:pt x="456" y="635"/>
                  </a:cubicBezTo>
                  <a:cubicBezTo>
                    <a:pt x="451" y="624"/>
                    <a:pt x="442" y="614"/>
                    <a:pt x="430" y="607"/>
                  </a:cubicBezTo>
                  <a:cubicBezTo>
                    <a:pt x="420" y="601"/>
                    <a:pt x="409" y="598"/>
                    <a:pt x="397" y="598"/>
                  </a:cubicBezTo>
                  <a:cubicBezTo>
                    <a:pt x="374" y="598"/>
                    <a:pt x="352" y="611"/>
                    <a:pt x="340" y="631"/>
                  </a:cubicBezTo>
                  <a:cubicBezTo>
                    <a:pt x="329" y="650"/>
                    <a:pt x="329" y="650"/>
                    <a:pt x="329" y="650"/>
                  </a:cubicBezTo>
                  <a:cubicBezTo>
                    <a:pt x="283" y="624"/>
                    <a:pt x="283" y="624"/>
                    <a:pt x="283" y="624"/>
                  </a:cubicBezTo>
                  <a:cubicBezTo>
                    <a:pt x="270" y="617"/>
                    <a:pt x="263" y="601"/>
                    <a:pt x="267" y="586"/>
                  </a:cubicBezTo>
                  <a:cubicBezTo>
                    <a:pt x="309" y="439"/>
                    <a:pt x="309" y="439"/>
                    <a:pt x="309" y="439"/>
                  </a:cubicBezTo>
                  <a:cubicBezTo>
                    <a:pt x="313" y="425"/>
                    <a:pt x="325" y="415"/>
                    <a:pt x="340" y="414"/>
                  </a:cubicBezTo>
                  <a:cubicBezTo>
                    <a:pt x="413" y="410"/>
                    <a:pt x="413" y="410"/>
                    <a:pt x="413" y="410"/>
                  </a:cubicBezTo>
                  <a:cubicBezTo>
                    <a:pt x="406" y="422"/>
                    <a:pt x="406" y="422"/>
                    <a:pt x="406" y="422"/>
                  </a:cubicBezTo>
                  <a:cubicBezTo>
                    <a:pt x="395" y="440"/>
                    <a:pt x="393" y="461"/>
                    <a:pt x="398" y="481"/>
                  </a:cubicBezTo>
                  <a:cubicBezTo>
                    <a:pt x="403" y="501"/>
                    <a:pt x="416" y="518"/>
                    <a:pt x="434" y="528"/>
                  </a:cubicBezTo>
                  <a:cubicBezTo>
                    <a:pt x="446" y="535"/>
                    <a:pt x="459" y="538"/>
                    <a:pt x="473" y="538"/>
                  </a:cubicBezTo>
                  <a:cubicBezTo>
                    <a:pt x="500" y="538"/>
                    <a:pt x="526" y="523"/>
                    <a:pt x="539" y="500"/>
                  </a:cubicBezTo>
                  <a:cubicBezTo>
                    <a:pt x="567" y="451"/>
                    <a:pt x="567" y="451"/>
                    <a:pt x="567" y="451"/>
                  </a:cubicBezTo>
                  <a:cubicBezTo>
                    <a:pt x="731" y="537"/>
                    <a:pt x="731" y="537"/>
                    <a:pt x="731" y="537"/>
                  </a:cubicBezTo>
                  <a:cubicBezTo>
                    <a:pt x="736" y="540"/>
                    <a:pt x="741" y="544"/>
                    <a:pt x="744" y="550"/>
                  </a:cubicBezTo>
                  <a:cubicBezTo>
                    <a:pt x="745" y="551"/>
                    <a:pt x="746" y="552"/>
                    <a:pt x="747" y="554"/>
                  </a:cubicBezTo>
                  <a:cubicBezTo>
                    <a:pt x="747" y="554"/>
                    <a:pt x="747" y="555"/>
                    <a:pt x="748" y="556"/>
                  </a:cubicBezTo>
                  <a:cubicBezTo>
                    <a:pt x="795" y="633"/>
                    <a:pt x="795" y="633"/>
                    <a:pt x="795" y="633"/>
                  </a:cubicBezTo>
                  <a:cubicBezTo>
                    <a:pt x="807" y="653"/>
                    <a:pt x="801" y="678"/>
                    <a:pt x="782" y="690"/>
                  </a:cubicBezTo>
                  <a:close/>
                  <a:moveTo>
                    <a:pt x="397" y="624"/>
                  </a:moveTo>
                  <a:cubicBezTo>
                    <a:pt x="383" y="624"/>
                    <a:pt x="370" y="632"/>
                    <a:pt x="362" y="644"/>
                  </a:cubicBezTo>
                  <a:cubicBezTo>
                    <a:pt x="327" y="705"/>
                    <a:pt x="327" y="705"/>
                    <a:pt x="327" y="705"/>
                  </a:cubicBezTo>
                  <a:cubicBezTo>
                    <a:pt x="316" y="724"/>
                    <a:pt x="323" y="749"/>
                    <a:pt x="342" y="760"/>
                  </a:cubicBezTo>
                  <a:cubicBezTo>
                    <a:pt x="348" y="764"/>
                    <a:pt x="355" y="765"/>
                    <a:pt x="362" y="765"/>
                  </a:cubicBezTo>
                  <a:cubicBezTo>
                    <a:pt x="371" y="765"/>
                    <a:pt x="379" y="762"/>
                    <a:pt x="386" y="757"/>
                  </a:cubicBezTo>
                  <a:cubicBezTo>
                    <a:pt x="384" y="773"/>
                    <a:pt x="392" y="788"/>
                    <a:pt x="406" y="797"/>
                  </a:cubicBezTo>
                  <a:cubicBezTo>
                    <a:pt x="412" y="800"/>
                    <a:pt x="419" y="802"/>
                    <a:pt x="426" y="802"/>
                  </a:cubicBezTo>
                  <a:cubicBezTo>
                    <a:pt x="440" y="802"/>
                    <a:pt x="453" y="795"/>
                    <a:pt x="461" y="782"/>
                  </a:cubicBezTo>
                  <a:cubicBezTo>
                    <a:pt x="466" y="772"/>
                    <a:pt x="466" y="772"/>
                    <a:pt x="466" y="772"/>
                  </a:cubicBezTo>
                  <a:cubicBezTo>
                    <a:pt x="467" y="785"/>
                    <a:pt x="474" y="798"/>
                    <a:pt x="486" y="805"/>
                  </a:cubicBezTo>
                  <a:cubicBezTo>
                    <a:pt x="493" y="808"/>
                    <a:pt x="499" y="810"/>
                    <a:pt x="506" y="810"/>
                  </a:cubicBezTo>
                  <a:cubicBezTo>
                    <a:pt x="520" y="810"/>
                    <a:pt x="534" y="803"/>
                    <a:pt x="541" y="790"/>
                  </a:cubicBezTo>
                  <a:cubicBezTo>
                    <a:pt x="559" y="758"/>
                    <a:pt x="559" y="758"/>
                    <a:pt x="559" y="758"/>
                  </a:cubicBezTo>
                  <a:cubicBezTo>
                    <a:pt x="570" y="739"/>
                    <a:pt x="564" y="715"/>
                    <a:pt x="545" y="703"/>
                  </a:cubicBezTo>
                  <a:cubicBezTo>
                    <a:pt x="538" y="700"/>
                    <a:pt x="531" y="698"/>
                    <a:pt x="525" y="698"/>
                  </a:cubicBezTo>
                  <a:cubicBezTo>
                    <a:pt x="516" y="698"/>
                    <a:pt x="508" y="701"/>
                    <a:pt x="501" y="706"/>
                  </a:cubicBezTo>
                  <a:cubicBezTo>
                    <a:pt x="502" y="691"/>
                    <a:pt x="495" y="675"/>
                    <a:pt x="481" y="667"/>
                  </a:cubicBezTo>
                  <a:cubicBezTo>
                    <a:pt x="475" y="663"/>
                    <a:pt x="468" y="661"/>
                    <a:pt x="461" y="661"/>
                  </a:cubicBezTo>
                  <a:cubicBezTo>
                    <a:pt x="452" y="661"/>
                    <a:pt x="444" y="664"/>
                    <a:pt x="437" y="669"/>
                  </a:cubicBezTo>
                  <a:cubicBezTo>
                    <a:pt x="439" y="654"/>
                    <a:pt x="431" y="638"/>
                    <a:pt x="417" y="630"/>
                  </a:cubicBezTo>
                  <a:cubicBezTo>
                    <a:pt x="411" y="626"/>
                    <a:pt x="404" y="624"/>
                    <a:pt x="397" y="624"/>
                  </a:cubicBezTo>
                  <a:moveTo>
                    <a:pt x="929" y="336"/>
                  </a:moveTo>
                  <a:cubicBezTo>
                    <a:pt x="792" y="377"/>
                    <a:pt x="792" y="377"/>
                    <a:pt x="792" y="377"/>
                  </a:cubicBezTo>
                  <a:cubicBezTo>
                    <a:pt x="899" y="739"/>
                    <a:pt x="899" y="739"/>
                    <a:pt x="899" y="739"/>
                  </a:cubicBezTo>
                  <a:cubicBezTo>
                    <a:pt x="944" y="726"/>
                    <a:pt x="944" y="726"/>
                    <a:pt x="944" y="726"/>
                  </a:cubicBezTo>
                  <a:cubicBezTo>
                    <a:pt x="969" y="671"/>
                    <a:pt x="983" y="610"/>
                    <a:pt x="983" y="546"/>
                  </a:cubicBezTo>
                  <a:cubicBezTo>
                    <a:pt x="983" y="470"/>
                    <a:pt x="963" y="399"/>
                    <a:pt x="929" y="336"/>
                  </a:cubicBezTo>
                  <a:close/>
                  <a:moveTo>
                    <a:pt x="163" y="336"/>
                  </a:moveTo>
                  <a:cubicBezTo>
                    <a:pt x="129" y="399"/>
                    <a:pt x="109" y="470"/>
                    <a:pt x="109" y="546"/>
                  </a:cubicBezTo>
                  <a:cubicBezTo>
                    <a:pt x="109" y="610"/>
                    <a:pt x="123" y="671"/>
                    <a:pt x="148" y="725"/>
                  </a:cubicBezTo>
                  <a:cubicBezTo>
                    <a:pt x="193" y="739"/>
                    <a:pt x="193" y="739"/>
                    <a:pt x="193" y="739"/>
                  </a:cubicBezTo>
                  <a:cubicBezTo>
                    <a:pt x="300" y="377"/>
                    <a:pt x="300" y="377"/>
                    <a:pt x="300" y="377"/>
                  </a:cubicBezTo>
                  <a:lnTo>
                    <a:pt x="163" y="336"/>
                  </a:lnTo>
                  <a:close/>
                  <a:moveTo>
                    <a:pt x="305" y="692"/>
                  </a:moveTo>
                  <a:cubicBezTo>
                    <a:pt x="316" y="673"/>
                    <a:pt x="316" y="673"/>
                    <a:pt x="316" y="673"/>
                  </a:cubicBezTo>
                  <a:cubicBezTo>
                    <a:pt x="270" y="647"/>
                    <a:pt x="270" y="647"/>
                    <a:pt x="270" y="647"/>
                  </a:cubicBezTo>
                  <a:cubicBezTo>
                    <a:pt x="266" y="645"/>
                    <a:pt x="263" y="642"/>
                    <a:pt x="259" y="639"/>
                  </a:cubicBezTo>
                  <a:cubicBezTo>
                    <a:pt x="255" y="647"/>
                    <a:pt x="255" y="647"/>
                    <a:pt x="255" y="647"/>
                  </a:cubicBezTo>
                  <a:cubicBezTo>
                    <a:pt x="243" y="668"/>
                    <a:pt x="250" y="695"/>
                    <a:pt x="271" y="707"/>
                  </a:cubicBezTo>
                  <a:cubicBezTo>
                    <a:pt x="277" y="711"/>
                    <a:pt x="285" y="712"/>
                    <a:pt x="292" y="712"/>
                  </a:cubicBezTo>
                  <a:cubicBezTo>
                    <a:pt x="294" y="712"/>
                    <a:pt x="296" y="712"/>
                    <a:pt x="298" y="712"/>
                  </a:cubicBezTo>
                  <a:cubicBezTo>
                    <a:pt x="299" y="705"/>
                    <a:pt x="301" y="698"/>
                    <a:pt x="305" y="692"/>
                  </a:cubicBezTo>
                  <a:close/>
                  <a:moveTo>
                    <a:pt x="821" y="566"/>
                  </a:moveTo>
                  <a:cubicBezTo>
                    <a:pt x="773" y="412"/>
                    <a:pt x="773" y="412"/>
                    <a:pt x="773" y="412"/>
                  </a:cubicBezTo>
                  <a:cubicBezTo>
                    <a:pt x="768" y="397"/>
                    <a:pt x="755" y="387"/>
                    <a:pt x="740" y="386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527" y="340"/>
                    <a:pt x="527" y="340"/>
                    <a:pt x="527" y="340"/>
                  </a:cubicBezTo>
                  <a:cubicBezTo>
                    <a:pt x="527" y="340"/>
                    <a:pt x="526" y="340"/>
                    <a:pt x="525" y="340"/>
                  </a:cubicBezTo>
                  <a:cubicBezTo>
                    <a:pt x="525" y="340"/>
                    <a:pt x="525" y="340"/>
                    <a:pt x="525" y="340"/>
                  </a:cubicBezTo>
                  <a:cubicBezTo>
                    <a:pt x="524" y="340"/>
                    <a:pt x="524" y="340"/>
                    <a:pt x="523" y="340"/>
                  </a:cubicBezTo>
                  <a:cubicBezTo>
                    <a:pt x="518" y="339"/>
                    <a:pt x="518" y="339"/>
                    <a:pt x="518" y="339"/>
                  </a:cubicBezTo>
                  <a:cubicBezTo>
                    <a:pt x="519" y="340"/>
                    <a:pt x="519" y="340"/>
                    <a:pt x="519" y="340"/>
                  </a:cubicBezTo>
                  <a:cubicBezTo>
                    <a:pt x="517" y="339"/>
                    <a:pt x="515" y="339"/>
                    <a:pt x="514" y="339"/>
                  </a:cubicBezTo>
                  <a:cubicBezTo>
                    <a:pt x="496" y="339"/>
                    <a:pt x="479" y="348"/>
                    <a:pt x="469" y="364"/>
                  </a:cubicBezTo>
                  <a:cubicBezTo>
                    <a:pt x="428" y="435"/>
                    <a:pt x="428" y="435"/>
                    <a:pt x="428" y="435"/>
                  </a:cubicBezTo>
                  <a:cubicBezTo>
                    <a:pt x="414" y="460"/>
                    <a:pt x="423" y="491"/>
                    <a:pt x="447" y="505"/>
                  </a:cubicBezTo>
                  <a:cubicBezTo>
                    <a:pt x="455" y="510"/>
                    <a:pt x="464" y="512"/>
                    <a:pt x="473" y="512"/>
                  </a:cubicBezTo>
                  <a:cubicBezTo>
                    <a:pt x="490" y="512"/>
                    <a:pt x="507" y="503"/>
                    <a:pt x="517" y="487"/>
                  </a:cubicBezTo>
                  <a:cubicBezTo>
                    <a:pt x="557" y="416"/>
                    <a:pt x="557" y="416"/>
                    <a:pt x="557" y="416"/>
                  </a:cubicBezTo>
                  <a:cubicBezTo>
                    <a:pt x="743" y="514"/>
                    <a:pt x="743" y="514"/>
                    <a:pt x="743" y="514"/>
                  </a:cubicBezTo>
                  <a:cubicBezTo>
                    <a:pt x="752" y="519"/>
                    <a:pt x="759" y="526"/>
                    <a:pt x="765" y="534"/>
                  </a:cubicBezTo>
                  <a:cubicBezTo>
                    <a:pt x="766" y="536"/>
                    <a:pt x="768" y="538"/>
                    <a:pt x="769" y="540"/>
                  </a:cubicBezTo>
                  <a:cubicBezTo>
                    <a:pt x="770" y="541"/>
                    <a:pt x="770" y="542"/>
                    <a:pt x="771" y="543"/>
                  </a:cubicBezTo>
                  <a:cubicBezTo>
                    <a:pt x="808" y="605"/>
                    <a:pt x="808" y="605"/>
                    <a:pt x="808" y="605"/>
                  </a:cubicBezTo>
                  <a:cubicBezTo>
                    <a:pt x="820" y="596"/>
                    <a:pt x="825" y="580"/>
                    <a:pt x="821" y="566"/>
                  </a:cubicBezTo>
                  <a:close/>
                </a:path>
              </a:pathLst>
            </a:custGeom>
            <a:solidFill>
              <a:srgbClr val="D39E1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290">
              <a:extLst>
                <a:ext uri="{FF2B5EF4-FFF2-40B4-BE49-F238E27FC236}">
                  <a16:creationId xmlns:a16="http://schemas.microsoft.com/office/drawing/2014/main" id="{940F7FFC-4C9D-EB2D-D85C-1DA6779568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43081" y="1410139"/>
              <a:ext cx="432500" cy="458002"/>
            </a:xfrm>
            <a:custGeom>
              <a:avLst/>
              <a:gdLst/>
              <a:ahLst/>
              <a:cxnLst>
                <a:cxn ang="0">
                  <a:pos x="1049" y="546"/>
                </a:cxn>
                <a:cxn ang="0">
                  <a:pos x="43" y="546"/>
                </a:cxn>
                <a:cxn ang="0">
                  <a:pos x="546" y="0"/>
                </a:cxn>
                <a:cxn ang="0">
                  <a:pos x="546" y="1092"/>
                </a:cxn>
                <a:cxn ang="0">
                  <a:pos x="546" y="0"/>
                </a:cxn>
                <a:cxn ang="0">
                  <a:pos x="760" y="696"/>
                </a:cxn>
                <a:cxn ang="0">
                  <a:pos x="717" y="729"/>
                </a:cxn>
                <a:cxn ang="0">
                  <a:pos x="661" y="716"/>
                </a:cxn>
                <a:cxn ang="0">
                  <a:pos x="635" y="740"/>
                </a:cxn>
                <a:cxn ang="0">
                  <a:pos x="609" y="745"/>
                </a:cxn>
                <a:cxn ang="0">
                  <a:pos x="604" y="746"/>
                </a:cxn>
                <a:cxn ang="0">
                  <a:pos x="590" y="743"/>
                </a:cxn>
                <a:cxn ang="0">
                  <a:pos x="558" y="681"/>
                </a:cxn>
                <a:cxn ang="0">
                  <a:pos x="520" y="672"/>
                </a:cxn>
                <a:cxn ang="0">
                  <a:pos x="461" y="635"/>
                </a:cxn>
                <a:cxn ang="0">
                  <a:pos x="430" y="607"/>
                </a:cxn>
                <a:cxn ang="0">
                  <a:pos x="340" y="631"/>
                </a:cxn>
                <a:cxn ang="0">
                  <a:pos x="283" y="624"/>
                </a:cxn>
                <a:cxn ang="0">
                  <a:pos x="309" y="439"/>
                </a:cxn>
                <a:cxn ang="0">
                  <a:pos x="413" y="410"/>
                </a:cxn>
                <a:cxn ang="0">
                  <a:pos x="398" y="481"/>
                </a:cxn>
                <a:cxn ang="0">
                  <a:pos x="473" y="538"/>
                </a:cxn>
                <a:cxn ang="0">
                  <a:pos x="567" y="451"/>
                </a:cxn>
                <a:cxn ang="0">
                  <a:pos x="744" y="550"/>
                </a:cxn>
                <a:cxn ang="0">
                  <a:pos x="748" y="556"/>
                </a:cxn>
                <a:cxn ang="0">
                  <a:pos x="782" y="690"/>
                </a:cxn>
                <a:cxn ang="0">
                  <a:pos x="362" y="644"/>
                </a:cxn>
                <a:cxn ang="0">
                  <a:pos x="342" y="760"/>
                </a:cxn>
                <a:cxn ang="0">
                  <a:pos x="386" y="757"/>
                </a:cxn>
                <a:cxn ang="0">
                  <a:pos x="426" y="802"/>
                </a:cxn>
                <a:cxn ang="0">
                  <a:pos x="466" y="772"/>
                </a:cxn>
                <a:cxn ang="0">
                  <a:pos x="506" y="810"/>
                </a:cxn>
                <a:cxn ang="0">
                  <a:pos x="559" y="758"/>
                </a:cxn>
                <a:cxn ang="0">
                  <a:pos x="525" y="698"/>
                </a:cxn>
                <a:cxn ang="0">
                  <a:pos x="481" y="667"/>
                </a:cxn>
                <a:cxn ang="0">
                  <a:pos x="437" y="669"/>
                </a:cxn>
                <a:cxn ang="0">
                  <a:pos x="397" y="624"/>
                </a:cxn>
                <a:cxn ang="0">
                  <a:pos x="792" y="377"/>
                </a:cxn>
                <a:cxn ang="0">
                  <a:pos x="944" y="726"/>
                </a:cxn>
                <a:cxn ang="0">
                  <a:pos x="929" y="336"/>
                </a:cxn>
                <a:cxn ang="0">
                  <a:pos x="109" y="546"/>
                </a:cxn>
                <a:cxn ang="0">
                  <a:pos x="193" y="739"/>
                </a:cxn>
                <a:cxn ang="0">
                  <a:pos x="163" y="336"/>
                </a:cxn>
                <a:cxn ang="0">
                  <a:pos x="316" y="673"/>
                </a:cxn>
                <a:cxn ang="0">
                  <a:pos x="259" y="639"/>
                </a:cxn>
                <a:cxn ang="0">
                  <a:pos x="271" y="707"/>
                </a:cxn>
                <a:cxn ang="0">
                  <a:pos x="298" y="712"/>
                </a:cxn>
                <a:cxn ang="0">
                  <a:pos x="821" y="566"/>
                </a:cxn>
                <a:cxn ang="0">
                  <a:pos x="740" y="386"/>
                </a:cxn>
                <a:cxn ang="0">
                  <a:pos x="606" y="357"/>
                </a:cxn>
                <a:cxn ang="0">
                  <a:pos x="527" y="340"/>
                </a:cxn>
                <a:cxn ang="0">
                  <a:pos x="525" y="340"/>
                </a:cxn>
                <a:cxn ang="0">
                  <a:pos x="518" y="339"/>
                </a:cxn>
                <a:cxn ang="0">
                  <a:pos x="514" y="339"/>
                </a:cxn>
                <a:cxn ang="0">
                  <a:pos x="428" y="435"/>
                </a:cxn>
                <a:cxn ang="0">
                  <a:pos x="473" y="512"/>
                </a:cxn>
                <a:cxn ang="0">
                  <a:pos x="557" y="416"/>
                </a:cxn>
                <a:cxn ang="0">
                  <a:pos x="765" y="534"/>
                </a:cxn>
                <a:cxn ang="0">
                  <a:pos x="771" y="543"/>
                </a:cxn>
                <a:cxn ang="0">
                  <a:pos x="821" y="566"/>
                </a:cxn>
              </a:cxnLst>
              <a:rect l="0" t="0" r="r" b="b"/>
              <a:pathLst>
                <a:path w="1092" h="1092">
                  <a:moveTo>
                    <a:pt x="546" y="43"/>
                  </a:moveTo>
                  <a:cubicBezTo>
                    <a:pt x="823" y="43"/>
                    <a:pt x="1049" y="269"/>
                    <a:pt x="1049" y="546"/>
                  </a:cubicBezTo>
                  <a:cubicBezTo>
                    <a:pt x="1049" y="823"/>
                    <a:pt x="823" y="1049"/>
                    <a:pt x="546" y="1049"/>
                  </a:cubicBezTo>
                  <a:cubicBezTo>
                    <a:pt x="269" y="1049"/>
                    <a:pt x="43" y="823"/>
                    <a:pt x="43" y="546"/>
                  </a:cubicBezTo>
                  <a:cubicBezTo>
                    <a:pt x="43" y="269"/>
                    <a:pt x="269" y="43"/>
                    <a:pt x="546" y="43"/>
                  </a:cubicBezTo>
                  <a:moveTo>
                    <a:pt x="546" y="0"/>
                  </a:moveTo>
                  <a:cubicBezTo>
                    <a:pt x="244" y="0"/>
                    <a:pt x="0" y="244"/>
                    <a:pt x="0" y="546"/>
                  </a:cubicBezTo>
                  <a:cubicBezTo>
                    <a:pt x="0" y="848"/>
                    <a:pt x="244" y="1092"/>
                    <a:pt x="546" y="1092"/>
                  </a:cubicBezTo>
                  <a:cubicBezTo>
                    <a:pt x="848" y="1092"/>
                    <a:pt x="1092" y="848"/>
                    <a:pt x="1092" y="546"/>
                  </a:cubicBezTo>
                  <a:cubicBezTo>
                    <a:pt x="1092" y="244"/>
                    <a:pt x="848" y="0"/>
                    <a:pt x="546" y="0"/>
                  </a:cubicBezTo>
                  <a:close/>
                  <a:moveTo>
                    <a:pt x="782" y="690"/>
                  </a:moveTo>
                  <a:cubicBezTo>
                    <a:pt x="775" y="694"/>
                    <a:pt x="768" y="696"/>
                    <a:pt x="760" y="696"/>
                  </a:cubicBezTo>
                  <a:cubicBezTo>
                    <a:pt x="752" y="696"/>
                    <a:pt x="744" y="693"/>
                    <a:pt x="737" y="688"/>
                  </a:cubicBezTo>
                  <a:cubicBezTo>
                    <a:pt x="739" y="704"/>
                    <a:pt x="732" y="720"/>
                    <a:pt x="717" y="729"/>
                  </a:cubicBezTo>
                  <a:cubicBezTo>
                    <a:pt x="711" y="733"/>
                    <a:pt x="703" y="735"/>
                    <a:pt x="696" y="735"/>
                  </a:cubicBezTo>
                  <a:cubicBezTo>
                    <a:pt x="682" y="735"/>
                    <a:pt x="669" y="728"/>
                    <a:pt x="661" y="716"/>
                  </a:cubicBezTo>
                  <a:cubicBezTo>
                    <a:pt x="655" y="706"/>
                    <a:pt x="655" y="706"/>
                    <a:pt x="655" y="706"/>
                  </a:cubicBezTo>
                  <a:cubicBezTo>
                    <a:pt x="655" y="719"/>
                    <a:pt x="648" y="732"/>
                    <a:pt x="635" y="740"/>
                  </a:cubicBezTo>
                  <a:cubicBezTo>
                    <a:pt x="629" y="744"/>
                    <a:pt x="622" y="745"/>
                    <a:pt x="614" y="745"/>
                  </a:cubicBezTo>
                  <a:cubicBezTo>
                    <a:pt x="613" y="745"/>
                    <a:pt x="611" y="745"/>
                    <a:pt x="609" y="745"/>
                  </a:cubicBezTo>
                  <a:cubicBezTo>
                    <a:pt x="608" y="745"/>
                    <a:pt x="606" y="746"/>
                    <a:pt x="605" y="746"/>
                  </a:cubicBezTo>
                  <a:cubicBezTo>
                    <a:pt x="605" y="746"/>
                    <a:pt x="605" y="746"/>
                    <a:pt x="604" y="746"/>
                  </a:cubicBezTo>
                  <a:cubicBezTo>
                    <a:pt x="602" y="746"/>
                    <a:pt x="599" y="745"/>
                    <a:pt x="597" y="745"/>
                  </a:cubicBezTo>
                  <a:cubicBezTo>
                    <a:pt x="590" y="743"/>
                    <a:pt x="590" y="743"/>
                    <a:pt x="590" y="743"/>
                  </a:cubicBezTo>
                  <a:cubicBezTo>
                    <a:pt x="591" y="736"/>
                    <a:pt x="590" y="728"/>
                    <a:pt x="589" y="721"/>
                  </a:cubicBezTo>
                  <a:cubicBezTo>
                    <a:pt x="584" y="704"/>
                    <a:pt x="573" y="690"/>
                    <a:pt x="558" y="681"/>
                  </a:cubicBezTo>
                  <a:cubicBezTo>
                    <a:pt x="548" y="675"/>
                    <a:pt x="536" y="672"/>
                    <a:pt x="525" y="672"/>
                  </a:cubicBezTo>
                  <a:cubicBezTo>
                    <a:pt x="523" y="672"/>
                    <a:pt x="522" y="672"/>
                    <a:pt x="520" y="672"/>
                  </a:cubicBezTo>
                  <a:cubicBezTo>
                    <a:pt x="515" y="661"/>
                    <a:pt x="506" y="651"/>
                    <a:pt x="494" y="644"/>
                  </a:cubicBezTo>
                  <a:cubicBezTo>
                    <a:pt x="484" y="638"/>
                    <a:pt x="472" y="635"/>
                    <a:pt x="461" y="635"/>
                  </a:cubicBezTo>
                  <a:cubicBezTo>
                    <a:pt x="459" y="635"/>
                    <a:pt x="458" y="635"/>
                    <a:pt x="456" y="635"/>
                  </a:cubicBezTo>
                  <a:cubicBezTo>
                    <a:pt x="451" y="624"/>
                    <a:pt x="442" y="614"/>
                    <a:pt x="430" y="607"/>
                  </a:cubicBezTo>
                  <a:cubicBezTo>
                    <a:pt x="420" y="601"/>
                    <a:pt x="409" y="598"/>
                    <a:pt x="397" y="598"/>
                  </a:cubicBezTo>
                  <a:cubicBezTo>
                    <a:pt x="374" y="598"/>
                    <a:pt x="352" y="611"/>
                    <a:pt x="340" y="631"/>
                  </a:cubicBezTo>
                  <a:cubicBezTo>
                    <a:pt x="329" y="650"/>
                    <a:pt x="329" y="650"/>
                    <a:pt x="329" y="650"/>
                  </a:cubicBezTo>
                  <a:cubicBezTo>
                    <a:pt x="283" y="624"/>
                    <a:pt x="283" y="624"/>
                    <a:pt x="283" y="624"/>
                  </a:cubicBezTo>
                  <a:cubicBezTo>
                    <a:pt x="270" y="617"/>
                    <a:pt x="263" y="601"/>
                    <a:pt x="267" y="586"/>
                  </a:cubicBezTo>
                  <a:cubicBezTo>
                    <a:pt x="309" y="439"/>
                    <a:pt x="309" y="439"/>
                    <a:pt x="309" y="439"/>
                  </a:cubicBezTo>
                  <a:cubicBezTo>
                    <a:pt x="313" y="425"/>
                    <a:pt x="325" y="415"/>
                    <a:pt x="340" y="414"/>
                  </a:cubicBezTo>
                  <a:cubicBezTo>
                    <a:pt x="413" y="410"/>
                    <a:pt x="413" y="410"/>
                    <a:pt x="413" y="410"/>
                  </a:cubicBezTo>
                  <a:cubicBezTo>
                    <a:pt x="406" y="422"/>
                    <a:pt x="406" y="422"/>
                    <a:pt x="406" y="422"/>
                  </a:cubicBezTo>
                  <a:cubicBezTo>
                    <a:pt x="395" y="440"/>
                    <a:pt x="393" y="461"/>
                    <a:pt x="398" y="481"/>
                  </a:cubicBezTo>
                  <a:cubicBezTo>
                    <a:pt x="403" y="501"/>
                    <a:pt x="416" y="518"/>
                    <a:pt x="434" y="528"/>
                  </a:cubicBezTo>
                  <a:cubicBezTo>
                    <a:pt x="446" y="535"/>
                    <a:pt x="459" y="538"/>
                    <a:pt x="473" y="538"/>
                  </a:cubicBezTo>
                  <a:cubicBezTo>
                    <a:pt x="500" y="538"/>
                    <a:pt x="526" y="523"/>
                    <a:pt x="539" y="500"/>
                  </a:cubicBezTo>
                  <a:cubicBezTo>
                    <a:pt x="567" y="451"/>
                    <a:pt x="567" y="451"/>
                    <a:pt x="567" y="451"/>
                  </a:cubicBezTo>
                  <a:cubicBezTo>
                    <a:pt x="731" y="537"/>
                    <a:pt x="731" y="537"/>
                    <a:pt x="731" y="537"/>
                  </a:cubicBezTo>
                  <a:cubicBezTo>
                    <a:pt x="736" y="540"/>
                    <a:pt x="741" y="544"/>
                    <a:pt x="744" y="550"/>
                  </a:cubicBezTo>
                  <a:cubicBezTo>
                    <a:pt x="745" y="551"/>
                    <a:pt x="746" y="552"/>
                    <a:pt x="747" y="554"/>
                  </a:cubicBezTo>
                  <a:cubicBezTo>
                    <a:pt x="747" y="554"/>
                    <a:pt x="747" y="555"/>
                    <a:pt x="748" y="556"/>
                  </a:cubicBezTo>
                  <a:cubicBezTo>
                    <a:pt x="795" y="633"/>
                    <a:pt x="795" y="633"/>
                    <a:pt x="795" y="633"/>
                  </a:cubicBezTo>
                  <a:cubicBezTo>
                    <a:pt x="807" y="653"/>
                    <a:pt x="801" y="678"/>
                    <a:pt x="782" y="690"/>
                  </a:cubicBezTo>
                  <a:close/>
                  <a:moveTo>
                    <a:pt x="397" y="624"/>
                  </a:moveTo>
                  <a:cubicBezTo>
                    <a:pt x="383" y="624"/>
                    <a:pt x="370" y="632"/>
                    <a:pt x="362" y="644"/>
                  </a:cubicBezTo>
                  <a:cubicBezTo>
                    <a:pt x="327" y="705"/>
                    <a:pt x="327" y="705"/>
                    <a:pt x="327" y="705"/>
                  </a:cubicBezTo>
                  <a:cubicBezTo>
                    <a:pt x="316" y="724"/>
                    <a:pt x="323" y="749"/>
                    <a:pt x="342" y="760"/>
                  </a:cubicBezTo>
                  <a:cubicBezTo>
                    <a:pt x="348" y="764"/>
                    <a:pt x="355" y="765"/>
                    <a:pt x="362" y="765"/>
                  </a:cubicBezTo>
                  <a:cubicBezTo>
                    <a:pt x="371" y="765"/>
                    <a:pt x="379" y="762"/>
                    <a:pt x="386" y="757"/>
                  </a:cubicBezTo>
                  <a:cubicBezTo>
                    <a:pt x="384" y="773"/>
                    <a:pt x="392" y="788"/>
                    <a:pt x="406" y="797"/>
                  </a:cubicBezTo>
                  <a:cubicBezTo>
                    <a:pt x="412" y="800"/>
                    <a:pt x="419" y="802"/>
                    <a:pt x="426" y="802"/>
                  </a:cubicBezTo>
                  <a:cubicBezTo>
                    <a:pt x="440" y="802"/>
                    <a:pt x="453" y="795"/>
                    <a:pt x="461" y="782"/>
                  </a:cubicBezTo>
                  <a:cubicBezTo>
                    <a:pt x="466" y="772"/>
                    <a:pt x="466" y="772"/>
                    <a:pt x="466" y="772"/>
                  </a:cubicBezTo>
                  <a:cubicBezTo>
                    <a:pt x="467" y="785"/>
                    <a:pt x="474" y="798"/>
                    <a:pt x="486" y="805"/>
                  </a:cubicBezTo>
                  <a:cubicBezTo>
                    <a:pt x="493" y="808"/>
                    <a:pt x="499" y="810"/>
                    <a:pt x="506" y="810"/>
                  </a:cubicBezTo>
                  <a:cubicBezTo>
                    <a:pt x="520" y="810"/>
                    <a:pt x="534" y="803"/>
                    <a:pt x="541" y="790"/>
                  </a:cubicBezTo>
                  <a:cubicBezTo>
                    <a:pt x="559" y="758"/>
                    <a:pt x="559" y="758"/>
                    <a:pt x="559" y="758"/>
                  </a:cubicBezTo>
                  <a:cubicBezTo>
                    <a:pt x="570" y="739"/>
                    <a:pt x="564" y="715"/>
                    <a:pt x="545" y="703"/>
                  </a:cubicBezTo>
                  <a:cubicBezTo>
                    <a:pt x="538" y="700"/>
                    <a:pt x="531" y="698"/>
                    <a:pt x="525" y="698"/>
                  </a:cubicBezTo>
                  <a:cubicBezTo>
                    <a:pt x="516" y="698"/>
                    <a:pt x="508" y="701"/>
                    <a:pt x="501" y="706"/>
                  </a:cubicBezTo>
                  <a:cubicBezTo>
                    <a:pt x="502" y="691"/>
                    <a:pt x="495" y="675"/>
                    <a:pt x="481" y="667"/>
                  </a:cubicBezTo>
                  <a:cubicBezTo>
                    <a:pt x="475" y="663"/>
                    <a:pt x="468" y="661"/>
                    <a:pt x="461" y="661"/>
                  </a:cubicBezTo>
                  <a:cubicBezTo>
                    <a:pt x="452" y="661"/>
                    <a:pt x="444" y="664"/>
                    <a:pt x="437" y="669"/>
                  </a:cubicBezTo>
                  <a:cubicBezTo>
                    <a:pt x="439" y="654"/>
                    <a:pt x="431" y="638"/>
                    <a:pt x="417" y="630"/>
                  </a:cubicBezTo>
                  <a:cubicBezTo>
                    <a:pt x="411" y="626"/>
                    <a:pt x="404" y="624"/>
                    <a:pt x="397" y="624"/>
                  </a:cubicBezTo>
                  <a:moveTo>
                    <a:pt x="929" y="336"/>
                  </a:moveTo>
                  <a:cubicBezTo>
                    <a:pt x="792" y="377"/>
                    <a:pt x="792" y="377"/>
                    <a:pt x="792" y="377"/>
                  </a:cubicBezTo>
                  <a:cubicBezTo>
                    <a:pt x="899" y="739"/>
                    <a:pt x="899" y="739"/>
                    <a:pt x="899" y="739"/>
                  </a:cubicBezTo>
                  <a:cubicBezTo>
                    <a:pt x="944" y="726"/>
                    <a:pt x="944" y="726"/>
                    <a:pt x="944" y="726"/>
                  </a:cubicBezTo>
                  <a:cubicBezTo>
                    <a:pt x="969" y="671"/>
                    <a:pt x="983" y="610"/>
                    <a:pt x="983" y="546"/>
                  </a:cubicBezTo>
                  <a:cubicBezTo>
                    <a:pt x="983" y="470"/>
                    <a:pt x="963" y="399"/>
                    <a:pt x="929" y="336"/>
                  </a:cubicBezTo>
                  <a:close/>
                  <a:moveTo>
                    <a:pt x="163" y="336"/>
                  </a:moveTo>
                  <a:cubicBezTo>
                    <a:pt x="129" y="399"/>
                    <a:pt x="109" y="470"/>
                    <a:pt x="109" y="546"/>
                  </a:cubicBezTo>
                  <a:cubicBezTo>
                    <a:pt x="109" y="610"/>
                    <a:pt x="123" y="671"/>
                    <a:pt x="148" y="725"/>
                  </a:cubicBezTo>
                  <a:cubicBezTo>
                    <a:pt x="193" y="739"/>
                    <a:pt x="193" y="739"/>
                    <a:pt x="193" y="739"/>
                  </a:cubicBezTo>
                  <a:cubicBezTo>
                    <a:pt x="300" y="377"/>
                    <a:pt x="300" y="377"/>
                    <a:pt x="300" y="377"/>
                  </a:cubicBezTo>
                  <a:lnTo>
                    <a:pt x="163" y="336"/>
                  </a:lnTo>
                  <a:close/>
                  <a:moveTo>
                    <a:pt x="305" y="692"/>
                  </a:moveTo>
                  <a:cubicBezTo>
                    <a:pt x="316" y="673"/>
                    <a:pt x="316" y="673"/>
                    <a:pt x="316" y="673"/>
                  </a:cubicBezTo>
                  <a:cubicBezTo>
                    <a:pt x="270" y="647"/>
                    <a:pt x="270" y="647"/>
                    <a:pt x="270" y="647"/>
                  </a:cubicBezTo>
                  <a:cubicBezTo>
                    <a:pt x="266" y="645"/>
                    <a:pt x="263" y="642"/>
                    <a:pt x="259" y="639"/>
                  </a:cubicBezTo>
                  <a:cubicBezTo>
                    <a:pt x="255" y="647"/>
                    <a:pt x="255" y="647"/>
                    <a:pt x="255" y="647"/>
                  </a:cubicBezTo>
                  <a:cubicBezTo>
                    <a:pt x="243" y="668"/>
                    <a:pt x="250" y="695"/>
                    <a:pt x="271" y="707"/>
                  </a:cubicBezTo>
                  <a:cubicBezTo>
                    <a:pt x="277" y="711"/>
                    <a:pt x="285" y="712"/>
                    <a:pt x="292" y="712"/>
                  </a:cubicBezTo>
                  <a:cubicBezTo>
                    <a:pt x="294" y="712"/>
                    <a:pt x="296" y="712"/>
                    <a:pt x="298" y="712"/>
                  </a:cubicBezTo>
                  <a:cubicBezTo>
                    <a:pt x="299" y="705"/>
                    <a:pt x="301" y="698"/>
                    <a:pt x="305" y="692"/>
                  </a:cubicBezTo>
                  <a:close/>
                  <a:moveTo>
                    <a:pt x="821" y="566"/>
                  </a:moveTo>
                  <a:cubicBezTo>
                    <a:pt x="773" y="412"/>
                    <a:pt x="773" y="412"/>
                    <a:pt x="773" y="412"/>
                  </a:cubicBezTo>
                  <a:cubicBezTo>
                    <a:pt x="768" y="397"/>
                    <a:pt x="755" y="387"/>
                    <a:pt x="740" y="386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527" y="340"/>
                    <a:pt x="527" y="340"/>
                    <a:pt x="527" y="340"/>
                  </a:cubicBezTo>
                  <a:cubicBezTo>
                    <a:pt x="527" y="340"/>
                    <a:pt x="526" y="340"/>
                    <a:pt x="525" y="340"/>
                  </a:cubicBezTo>
                  <a:cubicBezTo>
                    <a:pt x="525" y="340"/>
                    <a:pt x="525" y="340"/>
                    <a:pt x="525" y="340"/>
                  </a:cubicBezTo>
                  <a:cubicBezTo>
                    <a:pt x="524" y="340"/>
                    <a:pt x="524" y="340"/>
                    <a:pt x="523" y="340"/>
                  </a:cubicBezTo>
                  <a:cubicBezTo>
                    <a:pt x="518" y="339"/>
                    <a:pt x="518" y="339"/>
                    <a:pt x="518" y="339"/>
                  </a:cubicBezTo>
                  <a:cubicBezTo>
                    <a:pt x="519" y="340"/>
                    <a:pt x="519" y="340"/>
                    <a:pt x="519" y="340"/>
                  </a:cubicBezTo>
                  <a:cubicBezTo>
                    <a:pt x="517" y="339"/>
                    <a:pt x="515" y="339"/>
                    <a:pt x="514" y="339"/>
                  </a:cubicBezTo>
                  <a:cubicBezTo>
                    <a:pt x="496" y="339"/>
                    <a:pt x="479" y="348"/>
                    <a:pt x="469" y="364"/>
                  </a:cubicBezTo>
                  <a:cubicBezTo>
                    <a:pt x="428" y="435"/>
                    <a:pt x="428" y="435"/>
                    <a:pt x="428" y="435"/>
                  </a:cubicBezTo>
                  <a:cubicBezTo>
                    <a:pt x="414" y="460"/>
                    <a:pt x="423" y="491"/>
                    <a:pt x="447" y="505"/>
                  </a:cubicBezTo>
                  <a:cubicBezTo>
                    <a:pt x="455" y="510"/>
                    <a:pt x="464" y="512"/>
                    <a:pt x="473" y="512"/>
                  </a:cubicBezTo>
                  <a:cubicBezTo>
                    <a:pt x="490" y="512"/>
                    <a:pt x="507" y="503"/>
                    <a:pt x="517" y="487"/>
                  </a:cubicBezTo>
                  <a:cubicBezTo>
                    <a:pt x="557" y="416"/>
                    <a:pt x="557" y="416"/>
                    <a:pt x="557" y="416"/>
                  </a:cubicBezTo>
                  <a:cubicBezTo>
                    <a:pt x="743" y="514"/>
                    <a:pt x="743" y="514"/>
                    <a:pt x="743" y="514"/>
                  </a:cubicBezTo>
                  <a:cubicBezTo>
                    <a:pt x="752" y="519"/>
                    <a:pt x="759" y="526"/>
                    <a:pt x="765" y="534"/>
                  </a:cubicBezTo>
                  <a:cubicBezTo>
                    <a:pt x="766" y="536"/>
                    <a:pt x="768" y="538"/>
                    <a:pt x="769" y="540"/>
                  </a:cubicBezTo>
                  <a:cubicBezTo>
                    <a:pt x="770" y="541"/>
                    <a:pt x="770" y="542"/>
                    <a:pt x="771" y="543"/>
                  </a:cubicBezTo>
                  <a:cubicBezTo>
                    <a:pt x="808" y="605"/>
                    <a:pt x="808" y="605"/>
                    <a:pt x="808" y="605"/>
                  </a:cubicBezTo>
                  <a:cubicBezTo>
                    <a:pt x="820" y="596"/>
                    <a:pt x="825" y="580"/>
                    <a:pt x="821" y="566"/>
                  </a:cubicBezTo>
                  <a:close/>
                </a:path>
              </a:pathLst>
            </a:custGeom>
            <a:solidFill>
              <a:srgbClr val="D39E1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290">
              <a:extLst>
                <a:ext uri="{FF2B5EF4-FFF2-40B4-BE49-F238E27FC236}">
                  <a16:creationId xmlns:a16="http://schemas.microsoft.com/office/drawing/2014/main" id="{85F10720-CCA7-ACD7-1890-8F4B524BE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166724" y="1850315"/>
              <a:ext cx="432500" cy="458002"/>
            </a:xfrm>
            <a:custGeom>
              <a:avLst/>
              <a:gdLst/>
              <a:ahLst/>
              <a:cxnLst>
                <a:cxn ang="0">
                  <a:pos x="1049" y="546"/>
                </a:cxn>
                <a:cxn ang="0">
                  <a:pos x="43" y="546"/>
                </a:cxn>
                <a:cxn ang="0">
                  <a:pos x="546" y="0"/>
                </a:cxn>
                <a:cxn ang="0">
                  <a:pos x="546" y="1092"/>
                </a:cxn>
                <a:cxn ang="0">
                  <a:pos x="546" y="0"/>
                </a:cxn>
                <a:cxn ang="0">
                  <a:pos x="760" y="696"/>
                </a:cxn>
                <a:cxn ang="0">
                  <a:pos x="717" y="729"/>
                </a:cxn>
                <a:cxn ang="0">
                  <a:pos x="661" y="716"/>
                </a:cxn>
                <a:cxn ang="0">
                  <a:pos x="635" y="740"/>
                </a:cxn>
                <a:cxn ang="0">
                  <a:pos x="609" y="745"/>
                </a:cxn>
                <a:cxn ang="0">
                  <a:pos x="604" y="746"/>
                </a:cxn>
                <a:cxn ang="0">
                  <a:pos x="590" y="743"/>
                </a:cxn>
                <a:cxn ang="0">
                  <a:pos x="558" y="681"/>
                </a:cxn>
                <a:cxn ang="0">
                  <a:pos x="520" y="672"/>
                </a:cxn>
                <a:cxn ang="0">
                  <a:pos x="461" y="635"/>
                </a:cxn>
                <a:cxn ang="0">
                  <a:pos x="430" y="607"/>
                </a:cxn>
                <a:cxn ang="0">
                  <a:pos x="340" y="631"/>
                </a:cxn>
                <a:cxn ang="0">
                  <a:pos x="283" y="624"/>
                </a:cxn>
                <a:cxn ang="0">
                  <a:pos x="309" y="439"/>
                </a:cxn>
                <a:cxn ang="0">
                  <a:pos x="413" y="410"/>
                </a:cxn>
                <a:cxn ang="0">
                  <a:pos x="398" y="481"/>
                </a:cxn>
                <a:cxn ang="0">
                  <a:pos x="473" y="538"/>
                </a:cxn>
                <a:cxn ang="0">
                  <a:pos x="567" y="451"/>
                </a:cxn>
                <a:cxn ang="0">
                  <a:pos x="744" y="550"/>
                </a:cxn>
                <a:cxn ang="0">
                  <a:pos x="748" y="556"/>
                </a:cxn>
                <a:cxn ang="0">
                  <a:pos x="782" y="690"/>
                </a:cxn>
                <a:cxn ang="0">
                  <a:pos x="362" y="644"/>
                </a:cxn>
                <a:cxn ang="0">
                  <a:pos x="342" y="760"/>
                </a:cxn>
                <a:cxn ang="0">
                  <a:pos x="386" y="757"/>
                </a:cxn>
                <a:cxn ang="0">
                  <a:pos x="426" y="802"/>
                </a:cxn>
                <a:cxn ang="0">
                  <a:pos x="466" y="772"/>
                </a:cxn>
                <a:cxn ang="0">
                  <a:pos x="506" y="810"/>
                </a:cxn>
                <a:cxn ang="0">
                  <a:pos x="559" y="758"/>
                </a:cxn>
                <a:cxn ang="0">
                  <a:pos x="525" y="698"/>
                </a:cxn>
                <a:cxn ang="0">
                  <a:pos x="481" y="667"/>
                </a:cxn>
                <a:cxn ang="0">
                  <a:pos x="437" y="669"/>
                </a:cxn>
                <a:cxn ang="0">
                  <a:pos x="397" y="624"/>
                </a:cxn>
                <a:cxn ang="0">
                  <a:pos x="792" y="377"/>
                </a:cxn>
                <a:cxn ang="0">
                  <a:pos x="944" y="726"/>
                </a:cxn>
                <a:cxn ang="0">
                  <a:pos x="929" y="336"/>
                </a:cxn>
                <a:cxn ang="0">
                  <a:pos x="109" y="546"/>
                </a:cxn>
                <a:cxn ang="0">
                  <a:pos x="193" y="739"/>
                </a:cxn>
                <a:cxn ang="0">
                  <a:pos x="163" y="336"/>
                </a:cxn>
                <a:cxn ang="0">
                  <a:pos x="316" y="673"/>
                </a:cxn>
                <a:cxn ang="0">
                  <a:pos x="259" y="639"/>
                </a:cxn>
                <a:cxn ang="0">
                  <a:pos x="271" y="707"/>
                </a:cxn>
                <a:cxn ang="0">
                  <a:pos x="298" y="712"/>
                </a:cxn>
                <a:cxn ang="0">
                  <a:pos x="821" y="566"/>
                </a:cxn>
                <a:cxn ang="0">
                  <a:pos x="740" y="386"/>
                </a:cxn>
                <a:cxn ang="0">
                  <a:pos x="606" y="357"/>
                </a:cxn>
                <a:cxn ang="0">
                  <a:pos x="527" y="340"/>
                </a:cxn>
                <a:cxn ang="0">
                  <a:pos x="525" y="340"/>
                </a:cxn>
                <a:cxn ang="0">
                  <a:pos x="518" y="339"/>
                </a:cxn>
                <a:cxn ang="0">
                  <a:pos x="514" y="339"/>
                </a:cxn>
                <a:cxn ang="0">
                  <a:pos x="428" y="435"/>
                </a:cxn>
                <a:cxn ang="0">
                  <a:pos x="473" y="512"/>
                </a:cxn>
                <a:cxn ang="0">
                  <a:pos x="557" y="416"/>
                </a:cxn>
                <a:cxn ang="0">
                  <a:pos x="765" y="534"/>
                </a:cxn>
                <a:cxn ang="0">
                  <a:pos x="771" y="543"/>
                </a:cxn>
                <a:cxn ang="0">
                  <a:pos x="821" y="566"/>
                </a:cxn>
              </a:cxnLst>
              <a:rect l="0" t="0" r="r" b="b"/>
              <a:pathLst>
                <a:path w="1092" h="1092">
                  <a:moveTo>
                    <a:pt x="546" y="43"/>
                  </a:moveTo>
                  <a:cubicBezTo>
                    <a:pt x="823" y="43"/>
                    <a:pt x="1049" y="269"/>
                    <a:pt x="1049" y="546"/>
                  </a:cubicBezTo>
                  <a:cubicBezTo>
                    <a:pt x="1049" y="823"/>
                    <a:pt x="823" y="1049"/>
                    <a:pt x="546" y="1049"/>
                  </a:cubicBezTo>
                  <a:cubicBezTo>
                    <a:pt x="269" y="1049"/>
                    <a:pt x="43" y="823"/>
                    <a:pt x="43" y="546"/>
                  </a:cubicBezTo>
                  <a:cubicBezTo>
                    <a:pt x="43" y="269"/>
                    <a:pt x="269" y="43"/>
                    <a:pt x="546" y="43"/>
                  </a:cubicBezTo>
                  <a:moveTo>
                    <a:pt x="546" y="0"/>
                  </a:moveTo>
                  <a:cubicBezTo>
                    <a:pt x="244" y="0"/>
                    <a:pt x="0" y="244"/>
                    <a:pt x="0" y="546"/>
                  </a:cubicBezTo>
                  <a:cubicBezTo>
                    <a:pt x="0" y="848"/>
                    <a:pt x="244" y="1092"/>
                    <a:pt x="546" y="1092"/>
                  </a:cubicBezTo>
                  <a:cubicBezTo>
                    <a:pt x="848" y="1092"/>
                    <a:pt x="1092" y="848"/>
                    <a:pt x="1092" y="546"/>
                  </a:cubicBezTo>
                  <a:cubicBezTo>
                    <a:pt x="1092" y="244"/>
                    <a:pt x="848" y="0"/>
                    <a:pt x="546" y="0"/>
                  </a:cubicBezTo>
                  <a:close/>
                  <a:moveTo>
                    <a:pt x="782" y="690"/>
                  </a:moveTo>
                  <a:cubicBezTo>
                    <a:pt x="775" y="694"/>
                    <a:pt x="768" y="696"/>
                    <a:pt x="760" y="696"/>
                  </a:cubicBezTo>
                  <a:cubicBezTo>
                    <a:pt x="752" y="696"/>
                    <a:pt x="744" y="693"/>
                    <a:pt x="737" y="688"/>
                  </a:cubicBezTo>
                  <a:cubicBezTo>
                    <a:pt x="739" y="704"/>
                    <a:pt x="732" y="720"/>
                    <a:pt x="717" y="729"/>
                  </a:cubicBezTo>
                  <a:cubicBezTo>
                    <a:pt x="711" y="733"/>
                    <a:pt x="703" y="735"/>
                    <a:pt x="696" y="735"/>
                  </a:cubicBezTo>
                  <a:cubicBezTo>
                    <a:pt x="682" y="735"/>
                    <a:pt x="669" y="728"/>
                    <a:pt x="661" y="716"/>
                  </a:cubicBezTo>
                  <a:cubicBezTo>
                    <a:pt x="655" y="706"/>
                    <a:pt x="655" y="706"/>
                    <a:pt x="655" y="706"/>
                  </a:cubicBezTo>
                  <a:cubicBezTo>
                    <a:pt x="655" y="719"/>
                    <a:pt x="648" y="732"/>
                    <a:pt x="635" y="740"/>
                  </a:cubicBezTo>
                  <a:cubicBezTo>
                    <a:pt x="629" y="744"/>
                    <a:pt x="622" y="745"/>
                    <a:pt x="614" y="745"/>
                  </a:cubicBezTo>
                  <a:cubicBezTo>
                    <a:pt x="613" y="745"/>
                    <a:pt x="611" y="745"/>
                    <a:pt x="609" y="745"/>
                  </a:cubicBezTo>
                  <a:cubicBezTo>
                    <a:pt x="608" y="745"/>
                    <a:pt x="606" y="746"/>
                    <a:pt x="605" y="746"/>
                  </a:cubicBezTo>
                  <a:cubicBezTo>
                    <a:pt x="605" y="746"/>
                    <a:pt x="605" y="746"/>
                    <a:pt x="604" y="746"/>
                  </a:cubicBezTo>
                  <a:cubicBezTo>
                    <a:pt x="602" y="746"/>
                    <a:pt x="599" y="745"/>
                    <a:pt x="597" y="745"/>
                  </a:cubicBezTo>
                  <a:cubicBezTo>
                    <a:pt x="590" y="743"/>
                    <a:pt x="590" y="743"/>
                    <a:pt x="590" y="743"/>
                  </a:cubicBezTo>
                  <a:cubicBezTo>
                    <a:pt x="591" y="736"/>
                    <a:pt x="590" y="728"/>
                    <a:pt x="589" y="721"/>
                  </a:cubicBezTo>
                  <a:cubicBezTo>
                    <a:pt x="584" y="704"/>
                    <a:pt x="573" y="690"/>
                    <a:pt x="558" y="681"/>
                  </a:cubicBezTo>
                  <a:cubicBezTo>
                    <a:pt x="548" y="675"/>
                    <a:pt x="536" y="672"/>
                    <a:pt x="525" y="672"/>
                  </a:cubicBezTo>
                  <a:cubicBezTo>
                    <a:pt x="523" y="672"/>
                    <a:pt x="522" y="672"/>
                    <a:pt x="520" y="672"/>
                  </a:cubicBezTo>
                  <a:cubicBezTo>
                    <a:pt x="515" y="661"/>
                    <a:pt x="506" y="651"/>
                    <a:pt x="494" y="644"/>
                  </a:cubicBezTo>
                  <a:cubicBezTo>
                    <a:pt x="484" y="638"/>
                    <a:pt x="472" y="635"/>
                    <a:pt x="461" y="635"/>
                  </a:cubicBezTo>
                  <a:cubicBezTo>
                    <a:pt x="459" y="635"/>
                    <a:pt x="458" y="635"/>
                    <a:pt x="456" y="635"/>
                  </a:cubicBezTo>
                  <a:cubicBezTo>
                    <a:pt x="451" y="624"/>
                    <a:pt x="442" y="614"/>
                    <a:pt x="430" y="607"/>
                  </a:cubicBezTo>
                  <a:cubicBezTo>
                    <a:pt x="420" y="601"/>
                    <a:pt x="409" y="598"/>
                    <a:pt x="397" y="598"/>
                  </a:cubicBezTo>
                  <a:cubicBezTo>
                    <a:pt x="374" y="598"/>
                    <a:pt x="352" y="611"/>
                    <a:pt x="340" y="631"/>
                  </a:cubicBezTo>
                  <a:cubicBezTo>
                    <a:pt x="329" y="650"/>
                    <a:pt x="329" y="650"/>
                    <a:pt x="329" y="650"/>
                  </a:cubicBezTo>
                  <a:cubicBezTo>
                    <a:pt x="283" y="624"/>
                    <a:pt x="283" y="624"/>
                    <a:pt x="283" y="624"/>
                  </a:cubicBezTo>
                  <a:cubicBezTo>
                    <a:pt x="270" y="617"/>
                    <a:pt x="263" y="601"/>
                    <a:pt x="267" y="586"/>
                  </a:cubicBezTo>
                  <a:cubicBezTo>
                    <a:pt x="309" y="439"/>
                    <a:pt x="309" y="439"/>
                    <a:pt x="309" y="439"/>
                  </a:cubicBezTo>
                  <a:cubicBezTo>
                    <a:pt x="313" y="425"/>
                    <a:pt x="325" y="415"/>
                    <a:pt x="340" y="414"/>
                  </a:cubicBezTo>
                  <a:cubicBezTo>
                    <a:pt x="413" y="410"/>
                    <a:pt x="413" y="410"/>
                    <a:pt x="413" y="410"/>
                  </a:cubicBezTo>
                  <a:cubicBezTo>
                    <a:pt x="406" y="422"/>
                    <a:pt x="406" y="422"/>
                    <a:pt x="406" y="422"/>
                  </a:cubicBezTo>
                  <a:cubicBezTo>
                    <a:pt x="395" y="440"/>
                    <a:pt x="393" y="461"/>
                    <a:pt x="398" y="481"/>
                  </a:cubicBezTo>
                  <a:cubicBezTo>
                    <a:pt x="403" y="501"/>
                    <a:pt x="416" y="518"/>
                    <a:pt x="434" y="528"/>
                  </a:cubicBezTo>
                  <a:cubicBezTo>
                    <a:pt x="446" y="535"/>
                    <a:pt x="459" y="538"/>
                    <a:pt x="473" y="538"/>
                  </a:cubicBezTo>
                  <a:cubicBezTo>
                    <a:pt x="500" y="538"/>
                    <a:pt x="526" y="523"/>
                    <a:pt x="539" y="500"/>
                  </a:cubicBezTo>
                  <a:cubicBezTo>
                    <a:pt x="567" y="451"/>
                    <a:pt x="567" y="451"/>
                    <a:pt x="567" y="451"/>
                  </a:cubicBezTo>
                  <a:cubicBezTo>
                    <a:pt x="731" y="537"/>
                    <a:pt x="731" y="537"/>
                    <a:pt x="731" y="537"/>
                  </a:cubicBezTo>
                  <a:cubicBezTo>
                    <a:pt x="736" y="540"/>
                    <a:pt x="741" y="544"/>
                    <a:pt x="744" y="550"/>
                  </a:cubicBezTo>
                  <a:cubicBezTo>
                    <a:pt x="745" y="551"/>
                    <a:pt x="746" y="552"/>
                    <a:pt x="747" y="554"/>
                  </a:cubicBezTo>
                  <a:cubicBezTo>
                    <a:pt x="747" y="554"/>
                    <a:pt x="747" y="555"/>
                    <a:pt x="748" y="556"/>
                  </a:cubicBezTo>
                  <a:cubicBezTo>
                    <a:pt x="795" y="633"/>
                    <a:pt x="795" y="633"/>
                    <a:pt x="795" y="633"/>
                  </a:cubicBezTo>
                  <a:cubicBezTo>
                    <a:pt x="807" y="653"/>
                    <a:pt x="801" y="678"/>
                    <a:pt x="782" y="690"/>
                  </a:cubicBezTo>
                  <a:close/>
                  <a:moveTo>
                    <a:pt x="397" y="624"/>
                  </a:moveTo>
                  <a:cubicBezTo>
                    <a:pt x="383" y="624"/>
                    <a:pt x="370" y="632"/>
                    <a:pt x="362" y="644"/>
                  </a:cubicBezTo>
                  <a:cubicBezTo>
                    <a:pt x="327" y="705"/>
                    <a:pt x="327" y="705"/>
                    <a:pt x="327" y="705"/>
                  </a:cubicBezTo>
                  <a:cubicBezTo>
                    <a:pt x="316" y="724"/>
                    <a:pt x="323" y="749"/>
                    <a:pt x="342" y="760"/>
                  </a:cubicBezTo>
                  <a:cubicBezTo>
                    <a:pt x="348" y="764"/>
                    <a:pt x="355" y="765"/>
                    <a:pt x="362" y="765"/>
                  </a:cubicBezTo>
                  <a:cubicBezTo>
                    <a:pt x="371" y="765"/>
                    <a:pt x="379" y="762"/>
                    <a:pt x="386" y="757"/>
                  </a:cubicBezTo>
                  <a:cubicBezTo>
                    <a:pt x="384" y="773"/>
                    <a:pt x="392" y="788"/>
                    <a:pt x="406" y="797"/>
                  </a:cubicBezTo>
                  <a:cubicBezTo>
                    <a:pt x="412" y="800"/>
                    <a:pt x="419" y="802"/>
                    <a:pt x="426" y="802"/>
                  </a:cubicBezTo>
                  <a:cubicBezTo>
                    <a:pt x="440" y="802"/>
                    <a:pt x="453" y="795"/>
                    <a:pt x="461" y="782"/>
                  </a:cubicBezTo>
                  <a:cubicBezTo>
                    <a:pt x="466" y="772"/>
                    <a:pt x="466" y="772"/>
                    <a:pt x="466" y="772"/>
                  </a:cubicBezTo>
                  <a:cubicBezTo>
                    <a:pt x="467" y="785"/>
                    <a:pt x="474" y="798"/>
                    <a:pt x="486" y="805"/>
                  </a:cubicBezTo>
                  <a:cubicBezTo>
                    <a:pt x="493" y="808"/>
                    <a:pt x="499" y="810"/>
                    <a:pt x="506" y="810"/>
                  </a:cubicBezTo>
                  <a:cubicBezTo>
                    <a:pt x="520" y="810"/>
                    <a:pt x="534" y="803"/>
                    <a:pt x="541" y="790"/>
                  </a:cubicBezTo>
                  <a:cubicBezTo>
                    <a:pt x="559" y="758"/>
                    <a:pt x="559" y="758"/>
                    <a:pt x="559" y="758"/>
                  </a:cubicBezTo>
                  <a:cubicBezTo>
                    <a:pt x="570" y="739"/>
                    <a:pt x="564" y="715"/>
                    <a:pt x="545" y="703"/>
                  </a:cubicBezTo>
                  <a:cubicBezTo>
                    <a:pt x="538" y="700"/>
                    <a:pt x="531" y="698"/>
                    <a:pt x="525" y="698"/>
                  </a:cubicBezTo>
                  <a:cubicBezTo>
                    <a:pt x="516" y="698"/>
                    <a:pt x="508" y="701"/>
                    <a:pt x="501" y="706"/>
                  </a:cubicBezTo>
                  <a:cubicBezTo>
                    <a:pt x="502" y="691"/>
                    <a:pt x="495" y="675"/>
                    <a:pt x="481" y="667"/>
                  </a:cubicBezTo>
                  <a:cubicBezTo>
                    <a:pt x="475" y="663"/>
                    <a:pt x="468" y="661"/>
                    <a:pt x="461" y="661"/>
                  </a:cubicBezTo>
                  <a:cubicBezTo>
                    <a:pt x="452" y="661"/>
                    <a:pt x="444" y="664"/>
                    <a:pt x="437" y="669"/>
                  </a:cubicBezTo>
                  <a:cubicBezTo>
                    <a:pt x="439" y="654"/>
                    <a:pt x="431" y="638"/>
                    <a:pt x="417" y="630"/>
                  </a:cubicBezTo>
                  <a:cubicBezTo>
                    <a:pt x="411" y="626"/>
                    <a:pt x="404" y="624"/>
                    <a:pt x="397" y="624"/>
                  </a:cubicBezTo>
                  <a:moveTo>
                    <a:pt x="929" y="336"/>
                  </a:moveTo>
                  <a:cubicBezTo>
                    <a:pt x="792" y="377"/>
                    <a:pt x="792" y="377"/>
                    <a:pt x="792" y="377"/>
                  </a:cubicBezTo>
                  <a:cubicBezTo>
                    <a:pt x="899" y="739"/>
                    <a:pt x="899" y="739"/>
                    <a:pt x="899" y="739"/>
                  </a:cubicBezTo>
                  <a:cubicBezTo>
                    <a:pt x="944" y="726"/>
                    <a:pt x="944" y="726"/>
                    <a:pt x="944" y="726"/>
                  </a:cubicBezTo>
                  <a:cubicBezTo>
                    <a:pt x="969" y="671"/>
                    <a:pt x="983" y="610"/>
                    <a:pt x="983" y="546"/>
                  </a:cubicBezTo>
                  <a:cubicBezTo>
                    <a:pt x="983" y="470"/>
                    <a:pt x="963" y="399"/>
                    <a:pt x="929" y="336"/>
                  </a:cubicBezTo>
                  <a:close/>
                  <a:moveTo>
                    <a:pt x="163" y="336"/>
                  </a:moveTo>
                  <a:cubicBezTo>
                    <a:pt x="129" y="399"/>
                    <a:pt x="109" y="470"/>
                    <a:pt x="109" y="546"/>
                  </a:cubicBezTo>
                  <a:cubicBezTo>
                    <a:pt x="109" y="610"/>
                    <a:pt x="123" y="671"/>
                    <a:pt x="148" y="725"/>
                  </a:cubicBezTo>
                  <a:cubicBezTo>
                    <a:pt x="193" y="739"/>
                    <a:pt x="193" y="739"/>
                    <a:pt x="193" y="739"/>
                  </a:cubicBezTo>
                  <a:cubicBezTo>
                    <a:pt x="300" y="377"/>
                    <a:pt x="300" y="377"/>
                    <a:pt x="300" y="377"/>
                  </a:cubicBezTo>
                  <a:lnTo>
                    <a:pt x="163" y="336"/>
                  </a:lnTo>
                  <a:close/>
                  <a:moveTo>
                    <a:pt x="305" y="692"/>
                  </a:moveTo>
                  <a:cubicBezTo>
                    <a:pt x="316" y="673"/>
                    <a:pt x="316" y="673"/>
                    <a:pt x="316" y="673"/>
                  </a:cubicBezTo>
                  <a:cubicBezTo>
                    <a:pt x="270" y="647"/>
                    <a:pt x="270" y="647"/>
                    <a:pt x="270" y="647"/>
                  </a:cubicBezTo>
                  <a:cubicBezTo>
                    <a:pt x="266" y="645"/>
                    <a:pt x="263" y="642"/>
                    <a:pt x="259" y="639"/>
                  </a:cubicBezTo>
                  <a:cubicBezTo>
                    <a:pt x="255" y="647"/>
                    <a:pt x="255" y="647"/>
                    <a:pt x="255" y="647"/>
                  </a:cubicBezTo>
                  <a:cubicBezTo>
                    <a:pt x="243" y="668"/>
                    <a:pt x="250" y="695"/>
                    <a:pt x="271" y="707"/>
                  </a:cubicBezTo>
                  <a:cubicBezTo>
                    <a:pt x="277" y="711"/>
                    <a:pt x="285" y="712"/>
                    <a:pt x="292" y="712"/>
                  </a:cubicBezTo>
                  <a:cubicBezTo>
                    <a:pt x="294" y="712"/>
                    <a:pt x="296" y="712"/>
                    <a:pt x="298" y="712"/>
                  </a:cubicBezTo>
                  <a:cubicBezTo>
                    <a:pt x="299" y="705"/>
                    <a:pt x="301" y="698"/>
                    <a:pt x="305" y="692"/>
                  </a:cubicBezTo>
                  <a:close/>
                  <a:moveTo>
                    <a:pt x="821" y="566"/>
                  </a:moveTo>
                  <a:cubicBezTo>
                    <a:pt x="773" y="412"/>
                    <a:pt x="773" y="412"/>
                    <a:pt x="773" y="412"/>
                  </a:cubicBezTo>
                  <a:cubicBezTo>
                    <a:pt x="768" y="397"/>
                    <a:pt x="755" y="387"/>
                    <a:pt x="740" y="386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527" y="340"/>
                    <a:pt x="527" y="340"/>
                    <a:pt x="527" y="340"/>
                  </a:cubicBezTo>
                  <a:cubicBezTo>
                    <a:pt x="527" y="340"/>
                    <a:pt x="526" y="340"/>
                    <a:pt x="525" y="340"/>
                  </a:cubicBezTo>
                  <a:cubicBezTo>
                    <a:pt x="525" y="340"/>
                    <a:pt x="525" y="340"/>
                    <a:pt x="525" y="340"/>
                  </a:cubicBezTo>
                  <a:cubicBezTo>
                    <a:pt x="524" y="340"/>
                    <a:pt x="524" y="340"/>
                    <a:pt x="523" y="340"/>
                  </a:cubicBezTo>
                  <a:cubicBezTo>
                    <a:pt x="518" y="339"/>
                    <a:pt x="518" y="339"/>
                    <a:pt x="518" y="339"/>
                  </a:cubicBezTo>
                  <a:cubicBezTo>
                    <a:pt x="519" y="340"/>
                    <a:pt x="519" y="340"/>
                    <a:pt x="519" y="340"/>
                  </a:cubicBezTo>
                  <a:cubicBezTo>
                    <a:pt x="517" y="339"/>
                    <a:pt x="515" y="339"/>
                    <a:pt x="514" y="339"/>
                  </a:cubicBezTo>
                  <a:cubicBezTo>
                    <a:pt x="496" y="339"/>
                    <a:pt x="479" y="348"/>
                    <a:pt x="469" y="364"/>
                  </a:cubicBezTo>
                  <a:cubicBezTo>
                    <a:pt x="428" y="435"/>
                    <a:pt x="428" y="435"/>
                    <a:pt x="428" y="435"/>
                  </a:cubicBezTo>
                  <a:cubicBezTo>
                    <a:pt x="414" y="460"/>
                    <a:pt x="423" y="491"/>
                    <a:pt x="447" y="505"/>
                  </a:cubicBezTo>
                  <a:cubicBezTo>
                    <a:pt x="455" y="510"/>
                    <a:pt x="464" y="512"/>
                    <a:pt x="473" y="512"/>
                  </a:cubicBezTo>
                  <a:cubicBezTo>
                    <a:pt x="490" y="512"/>
                    <a:pt x="507" y="503"/>
                    <a:pt x="517" y="487"/>
                  </a:cubicBezTo>
                  <a:cubicBezTo>
                    <a:pt x="557" y="416"/>
                    <a:pt x="557" y="416"/>
                    <a:pt x="557" y="416"/>
                  </a:cubicBezTo>
                  <a:cubicBezTo>
                    <a:pt x="743" y="514"/>
                    <a:pt x="743" y="514"/>
                    <a:pt x="743" y="514"/>
                  </a:cubicBezTo>
                  <a:cubicBezTo>
                    <a:pt x="752" y="519"/>
                    <a:pt x="759" y="526"/>
                    <a:pt x="765" y="534"/>
                  </a:cubicBezTo>
                  <a:cubicBezTo>
                    <a:pt x="766" y="536"/>
                    <a:pt x="768" y="538"/>
                    <a:pt x="769" y="540"/>
                  </a:cubicBezTo>
                  <a:cubicBezTo>
                    <a:pt x="770" y="541"/>
                    <a:pt x="770" y="542"/>
                    <a:pt x="771" y="543"/>
                  </a:cubicBezTo>
                  <a:cubicBezTo>
                    <a:pt x="808" y="605"/>
                    <a:pt x="808" y="605"/>
                    <a:pt x="808" y="605"/>
                  </a:cubicBezTo>
                  <a:cubicBezTo>
                    <a:pt x="820" y="596"/>
                    <a:pt x="825" y="580"/>
                    <a:pt x="821" y="566"/>
                  </a:cubicBezTo>
                  <a:close/>
                </a:path>
              </a:pathLst>
            </a:custGeom>
            <a:solidFill>
              <a:srgbClr val="D39E1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290">
              <a:extLst>
                <a:ext uri="{FF2B5EF4-FFF2-40B4-BE49-F238E27FC236}">
                  <a16:creationId xmlns:a16="http://schemas.microsoft.com/office/drawing/2014/main" id="{877BEB43-8517-2B10-5AC5-152CB687A2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668434" y="2653598"/>
              <a:ext cx="432500" cy="458002"/>
            </a:xfrm>
            <a:custGeom>
              <a:avLst/>
              <a:gdLst/>
              <a:ahLst/>
              <a:cxnLst>
                <a:cxn ang="0">
                  <a:pos x="1049" y="546"/>
                </a:cxn>
                <a:cxn ang="0">
                  <a:pos x="43" y="546"/>
                </a:cxn>
                <a:cxn ang="0">
                  <a:pos x="546" y="0"/>
                </a:cxn>
                <a:cxn ang="0">
                  <a:pos x="546" y="1092"/>
                </a:cxn>
                <a:cxn ang="0">
                  <a:pos x="546" y="0"/>
                </a:cxn>
                <a:cxn ang="0">
                  <a:pos x="760" y="696"/>
                </a:cxn>
                <a:cxn ang="0">
                  <a:pos x="717" y="729"/>
                </a:cxn>
                <a:cxn ang="0">
                  <a:pos x="661" y="716"/>
                </a:cxn>
                <a:cxn ang="0">
                  <a:pos x="635" y="740"/>
                </a:cxn>
                <a:cxn ang="0">
                  <a:pos x="609" y="745"/>
                </a:cxn>
                <a:cxn ang="0">
                  <a:pos x="604" y="746"/>
                </a:cxn>
                <a:cxn ang="0">
                  <a:pos x="590" y="743"/>
                </a:cxn>
                <a:cxn ang="0">
                  <a:pos x="558" y="681"/>
                </a:cxn>
                <a:cxn ang="0">
                  <a:pos x="520" y="672"/>
                </a:cxn>
                <a:cxn ang="0">
                  <a:pos x="461" y="635"/>
                </a:cxn>
                <a:cxn ang="0">
                  <a:pos x="430" y="607"/>
                </a:cxn>
                <a:cxn ang="0">
                  <a:pos x="340" y="631"/>
                </a:cxn>
                <a:cxn ang="0">
                  <a:pos x="283" y="624"/>
                </a:cxn>
                <a:cxn ang="0">
                  <a:pos x="309" y="439"/>
                </a:cxn>
                <a:cxn ang="0">
                  <a:pos x="413" y="410"/>
                </a:cxn>
                <a:cxn ang="0">
                  <a:pos x="398" y="481"/>
                </a:cxn>
                <a:cxn ang="0">
                  <a:pos x="473" y="538"/>
                </a:cxn>
                <a:cxn ang="0">
                  <a:pos x="567" y="451"/>
                </a:cxn>
                <a:cxn ang="0">
                  <a:pos x="744" y="550"/>
                </a:cxn>
                <a:cxn ang="0">
                  <a:pos x="748" y="556"/>
                </a:cxn>
                <a:cxn ang="0">
                  <a:pos x="782" y="690"/>
                </a:cxn>
                <a:cxn ang="0">
                  <a:pos x="362" y="644"/>
                </a:cxn>
                <a:cxn ang="0">
                  <a:pos x="342" y="760"/>
                </a:cxn>
                <a:cxn ang="0">
                  <a:pos x="386" y="757"/>
                </a:cxn>
                <a:cxn ang="0">
                  <a:pos x="426" y="802"/>
                </a:cxn>
                <a:cxn ang="0">
                  <a:pos x="466" y="772"/>
                </a:cxn>
                <a:cxn ang="0">
                  <a:pos x="506" y="810"/>
                </a:cxn>
                <a:cxn ang="0">
                  <a:pos x="559" y="758"/>
                </a:cxn>
                <a:cxn ang="0">
                  <a:pos x="525" y="698"/>
                </a:cxn>
                <a:cxn ang="0">
                  <a:pos x="481" y="667"/>
                </a:cxn>
                <a:cxn ang="0">
                  <a:pos x="437" y="669"/>
                </a:cxn>
                <a:cxn ang="0">
                  <a:pos x="397" y="624"/>
                </a:cxn>
                <a:cxn ang="0">
                  <a:pos x="792" y="377"/>
                </a:cxn>
                <a:cxn ang="0">
                  <a:pos x="944" y="726"/>
                </a:cxn>
                <a:cxn ang="0">
                  <a:pos x="929" y="336"/>
                </a:cxn>
                <a:cxn ang="0">
                  <a:pos x="109" y="546"/>
                </a:cxn>
                <a:cxn ang="0">
                  <a:pos x="193" y="739"/>
                </a:cxn>
                <a:cxn ang="0">
                  <a:pos x="163" y="336"/>
                </a:cxn>
                <a:cxn ang="0">
                  <a:pos x="316" y="673"/>
                </a:cxn>
                <a:cxn ang="0">
                  <a:pos x="259" y="639"/>
                </a:cxn>
                <a:cxn ang="0">
                  <a:pos x="271" y="707"/>
                </a:cxn>
                <a:cxn ang="0">
                  <a:pos x="298" y="712"/>
                </a:cxn>
                <a:cxn ang="0">
                  <a:pos x="821" y="566"/>
                </a:cxn>
                <a:cxn ang="0">
                  <a:pos x="740" y="386"/>
                </a:cxn>
                <a:cxn ang="0">
                  <a:pos x="606" y="357"/>
                </a:cxn>
                <a:cxn ang="0">
                  <a:pos x="527" y="340"/>
                </a:cxn>
                <a:cxn ang="0">
                  <a:pos x="525" y="340"/>
                </a:cxn>
                <a:cxn ang="0">
                  <a:pos x="518" y="339"/>
                </a:cxn>
                <a:cxn ang="0">
                  <a:pos x="514" y="339"/>
                </a:cxn>
                <a:cxn ang="0">
                  <a:pos x="428" y="435"/>
                </a:cxn>
                <a:cxn ang="0">
                  <a:pos x="473" y="512"/>
                </a:cxn>
                <a:cxn ang="0">
                  <a:pos x="557" y="416"/>
                </a:cxn>
                <a:cxn ang="0">
                  <a:pos x="765" y="534"/>
                </a:cxn>
                <a:cxn ang="0">
                  <a:pos x="771" y="543"/>
                </a:cxn>
                <a:cxn ang="0">
                  <a:pos x="821" y="566"/>
                </a:cxn>
              </a:cxnLst>
              <a:rect l="0" t="0" r="r" b="b"/>
              <a:pathLst>
                <a:path w="1092" h="1092">
                  <a:moveTo>
                    <a:pt x="546" y="43"/>
                  </a:moveTo>
                  <a:cubicBezTo>
                    <a:pt x="823" y="43"/>
                    <a:pt x="1049" y="269"/>
                    <a:pt x="1049" y="546"/>
                  </a:cubicBezTo>
                  <a:cubicBezTo>
                    <a:pt x="1049" y="823"/>
                    <a:pt x="823" y="1049"/>
                    <a:pt x="546" y="1049"/>
                  </a:cubicBezTo>
                  <a:cubicBezTo>
                    <a:pt x="269" y="1049"/>
                    <a:pt x="43" y="823"/>
                    <a:pt x="43" y="546"/>
                  </a:cubicBezTo>
                  <a:cubicBezTo>
                    <a:pt x="43" y="269"/>
                    <a:pt x="269" y="43"/>
                    <a:pt x="546" y="43"/>
                  </a:cubicBezTo>
                  <a:moveTo>
                    <a:pt x="546" y="0"/>
                  </a:moveTo>
                  <a:cubicBezTo>
                    <a:pt x="244" y="0"/>
                    <a:pt x="0" y="244"/>
                    <a:pt x="0" y="546"/>
                  </a:cubicBezTo>
                  <a:cubicBezTo>
                    <a:pt x="0" y="848"/>
                    <a:pt x="244" y="1092"/>
                    <a:pt x="546" y="1092"/>
                  </a:cubicBezTo>
                  <a:cubicBezTo>
                    <a:pt x="848" y="1092"/>
                    <a:pt x="1092" y="848"/>
                    <a:pt x="1092" y="546"/>
                  </a:cubicBezTo>
                  <a:cubicBezTo>
                    <a:pt x="1092" y="244"/>
                    <a:pt x="848" y="0"/>
                    <a:pt x="546" y="0"/>
                  </a:cubicBezTo>
                  <a:close/>
                  <a:moveTo>
                    <a:pt x="782" y="690"/>
                  </a:moveTo>
                  <a:cubicBezTo>
                    <a:pt x="775" y="694"/>
                    <a:pt x="768" y="696"/>
                    <a:pt x="760" y="696"/>
                  </a:cubicBezTo>
                  <a:cubicBezTo>
                    <a:pt x="752" y="696"/>
                    <a:pt x="744" y="693"/>
                    <a:pt x="737" y="688"/>
                  </a:cubicBezTo>
                  <a:cubicBezTo>
                    <a:pt x="739" y="704"/>
                    <a:pt x="732" y="720"/>
                    <a:pt x="717" y="729"/>
                  </a:cubicBezTo>
                  <a:cubicBezTo>
                    <a:pt x="711" y="733"/>
                    <a:pt x="703" y="735"/>
                    <a:pt x="696" y="735"/>
                  </a:cubicBezTo>
                  <a:cubicBezTo>
                    <a:pt x="682" y="735"/>
                    <a:pt x="669" y="728"/>
                    <a:pt x="661" y="716"/>
                  </a:cubicBezTo>
                  <a:cubicBezTo>
                    <a:pt x="655" y="706"/>
                    <a:pt x="655" y="706"/>
                    <a:pt x="655" y="706"/>
                  </a:cubicBezTo>
                  <a:cubicBezTo>
                    <a:pt x="655" y="719"/>
                    <a:pt x="648" y="732"/>
                    <a:pt x="635" y="740"/>
                  </a:cubicBezTo>
                  <a:cubicBezTo>
                    <a:pt x="629" y="744"/>
                    <a:pt x="622" y="745"/>
                    <a:pt x="614" y="745"/>
                  </a:cubicBezTo>
                  <a:cubicBezTo>
                    <a:pt x="613" y="745"/>
                    <a:pt x="611" y="745"/>
                    <a:pt x="609" y="745"/>
                  </a:cubicBezTo>
                  <a:cubicBezTo>
                    <a:pt x="608" y="745"/>
                    <a:pt x="606" y="746"/>
                    <a:pt x="605" y="746"/>
                  </a:cubicBezTo>
                  <a:cubicBezTo>
                    <a:pt x="605" y="746"/>
                    <a:pt x="605" y="746"/>
                    <a:pt x="604" y="746"/>
                  </a:cubicBezTo>
                  <a:cubicBezTo>
                    <a:pt x="602" y="746"/>
                    <a:pt x="599" y="745"/>
                    <a:pt x="597" y="745"/>
                  </a:cubicBezTo>
                  <a:cubicBezTo>
                    <a:pt x="590" y="743"/>
                    <a:pt x="590" y="743"/>
                    <a:pt x="590" y="743"/>
                  </a:cubicBezTo>
                  <a:cubicBezTo>
                    <a:pt x="591" y="736"/>
                    <a:pt x="590" y="728"/>
                    <a:pt x="589" y="721"/>
                  </a:cubicBezTo>
                  <a:cubicBezTo>
                    <a:pt x="584" y="704"/>
                    <a:pt x="573" y="690"/>
                    <a:pt x="558" y="681"/>
                  </a:cubicBezTo>
                  <a:cubicBezTo>
                    <a:pt x="548" y="675"/>
                    <a:pt x="536" y="672"/>
                    <a:pt x="525" y="672"/>
                  </a:cubicBezTo>
                  <a:cubicBezTo>
                    <a:pt x="523" y="672"/>
                    <a:pt x="522" y="672"/>
                    <a:pt x="520" y="672"/>
                  </a:cubicBezTo>
                  <a:cubicBezTo>
                    <a:pt x="515" y="661"/>
                    <a:pt x="506" y="651"/>
                    <a:pt x="494" y="644"/>
                  </a:cubicBezTo>
                  <a:cubicBezTo>
                    <a:pt x="484" y="638"/>
                    <a:pt x="472" y="635"/>
                    <a:pt x="461" y="635"/>
                  </a:cubicBezTo>
                  <a:cubicBezTo>
                    <a:pt x="459" y="635"/>
                    <a:pt x="458" y="635"/>
                    <a:pt x="456" y="635"/>
                  </a:cubicBezTo>
                  <a:cubicBezTo>
                    <a:pt x="451" y="624"/>
                    <a:pt x="442" y="614"/>
                    <a:pt x="430" y="607"/>
                  </a:cubicBezTo>
                  <a:cubicBezTo>
                    <a:pt x="420" y="601"/>
                    <a:pt x="409" y="598"/>
                    <a:pt x="397" y="598"/>
                  </a:cubicBezTo>
                  <a:cubicBezTo>
                    <a:pt x="374" y="598"/>
                    <a:pt x="352" y="611"/>
                    <a:pt x="340" y="631"/>
                  </a:cubicBezTo>
                  <a:cubicBezTo>
                    <a:pt x="329" y="650"/>
                    <a:pt x="329" y="650"/>
                    <a:pt x="329" y="650"/>
                  </a:cubicBezTo>
                  <a:cubicBezTo>
                    <a:pt x="283" y="624"/>
                    <a:pt x="283" y="624"/>
                    <a:pt x="283" y="624"/>
                  </a:cubicBezTo>
                  <a:cubicBezTo>
                    <a:pt x="270" y="617"/>
                    <a:pt x="263" y="601"/>
                    <a:pt x="267" y="586"/>
                  </a:cubicBezTo>
                  <a:cubicBezTo>
                    <a:pt x="309" y="439"/>
                    <a:pt x="309" y="439"/>
                    <a:pt x="309" y="439"/>
                  </a:cubicBezTo>
                  <a:cubicBezTo>
                    <a:pt x="313" y="425"/>
                    <a:pt x="325" y="415"/>
                    <a:pt x="340" y="414"/>
                  </a:cubicBezTo>
                  <a:cubicBezTo>
                    <a:pt x="413" y="410"/>
                    <a:pt x="413" y="410"/>
                    <a:pt x="413" y="410"/>
                  </a:cubicBezTo>
                  <a:cubicBezTo>
                    <a:pt x="406" y="422"/>
                    <a:pt x="406" y="422"/>
                    <a:pt x="406" y="422"/>
                  </a:cubicBezTo>
                  <a:cubicBezTo>
                    <a:pt x="395" y="440"/>
                    <a:pt x="393" y="461"/>
                    <a:pt x="398" y="481"/>
                  </a:cubicBezTo>
                  <a:cubicBezTo>
                    <a:pt x="403" y="501"/>
                    <a:pt x="416" y="518"/>
                    <a:pt x="434" y="528"/>
                  </a:cubicBezTo>
                  <a:cubicBezTo>
                    <a:pt x="446" y="535"/>
                    <a:pt x="459" y="538"/>
                    <a:pt x="473" y="538"/>
                  </a:cubicBezTo>
                  <a:cubicBezTo>
                    <a:pt x="500" y="538"/>
                    <a:pt x="526" y="523"/>
                    <a:pt x="539" y="500"/>
                  </a:cubicBezTo>
                  <a:cubicBezTo>
                    <a:pt x="567" y="451"/>
                    <a:pt x="567" y="451"/>
                    <a:pt x="567" y="451"/>
                  </a:cubicBezTo>
                  <a:cubicBezTo>
                    <a:pt x="731" y="537"/>
                    <a:pt x="731" y="537"/>
                    <a:pt x="731" y="537"/>
                  </a:cubicBezTo>
                  <a:cubicBezTo>
                    <a:pt x="736" y="540"/>
                    <a:pt x="741" y="544"/>
                    <a:pt x="744" y="550"/>
                  </a:cubicBezTo>
                  <a:cubicBezTo>
                    <a:pt x="745" y="551"/>
                    <a:pt x="746" y="552"/>
                    <a:pt x="747" y="554"/>
                  </a:cubicBezTo>
                  <a:cubicBezTo>
                    <a:pt x="747" y="554"/>
                    <a:pt x="747" y="555"/>
                    <a:pt x="748" y="556"/>
                  </a:cubicBezTo>
                  <a:cubicBezTo>
                    <a:pt x="795" y="633"/>
                    <a:pt x="795" y="633"/>
                    <a:pt x="795" y="633"/>
                  </a:cubicBezTo>
                  <a:cubicBezTo>
                    <a:pt x="807" y="653"/>
                    <a:pt x="801" y="678"/>
                    <a:pt x="782" y="690"/>
                  </a:cubicBezTo>
                  <a:close/>
                  <a:moveTo>
                    <a:pt x="397" y="624"/>
                  </a:moveTo>
                  <a:cubicBezTo>
                    <a:pt x="383" y="624"/>
                    <a:pt x="370" y="632"/>
                    <a:pt x="362" y="644"/>
                  </a:cubicBezTo>
                  <a:cubicBezTo>
                    <a:pt x="327" y="705"/>
                    <a:pt x="327" y="705"/>
                    <a:pt x="327" y="705"/>
                  </a:cubicBezTo>
                  <a:cubicBezTo>
                    <a:pt x="316" y="724"/>
                    <a:pt x="323" y="749"/>
                    <a:pt x="342" y="760"/>
                  </a:cubicBezTo>
                  <a:cubicBezTo>
                    <a:pt x="348" y="764"/>
                    <a:pt x="355" y="765"/>
                    <a:pt x="362" y="765"/>
                  </a:cubicBezTo>
                  <a:cubicBezTo>
                    <a:pt x="371" y="765"/>
                    <a:pt x="379" y="762"/>
                    <a:pt x="386" y="757"/>
                  </a:cubicBezTo>
                  <a:cubicBezTo>
                    <a:pt x="384" y="773"/>
                    <a:pt x="392" y="788"/>
                    <a:pt x="406" y="797"/>
                  </a:cubicBezTo>
                  <a:cubicBezTo>
                    <a:pt x="412" y="800"/>
                    <a:pt x="419" y="802"/>
                    <a:pt x="426" y="802"/>
                  </a:cubicBezTo>
                  <a:cubicBezTo>
                    <a:pt x="440" y="802"/>
                    <a:pt x="453" y="795"/>
                    <a:pt x="461" y="782"/>
                  </a:cubicBezTo>
                  <a:cubicBezTo>
                    <a:pt x="466" y="772"/>
                    <a:pt x="466" y="772"/>
                    <a:pt x="466" y="772"/>
                  </a:cubicBezTo>
                  <a:cubicBezTo>
                    <a:pt x="467" y="785"/>
                    <a:pt x="474" y="798"/>
                    <a:pt x="486" y="805"/>
                  </a:cubicBezTo>
                  <a:cubicBezTo>
                    <a:pt x="493" y="808"/>
                    <a:pt x="499" y="810"/>
                    <a:pt x="506" y="810"/>
                  </a:cubicBezTo>
                  <a:cubicBezTo>
                    <a:pt x="520" y="810"/>
                    <a:pt x="534" y="803"/>
                    <a:pt x="541" y="790"/>
                  </a:cubicBezTo>
                  <a:cubicBezTo>
                    <a:pt x="559" y="758"/>
                    <a:pt x="559" y="758"/>
                    <a:pt x="559" y="758"/>
                  </a:cubicBezTo>
                  <a:cubicBezTo>
                    <a:pt x="570" y="739"/>
                    <a:pt x="564" y="715"/>
                    <a:pt x="545" y="703"/>
                  </a:cubicBezTo>
                  <a:cubicBezTo>
                    <a:pt x="538" y="700"/>
                    <a:pt x="531" y="698"/>
                    <a:pt x="525" y="698"/>
                  </a:cubicBezTo>
                  <a:cubicBezTo>
                    <a:pt x="516" y="698"/>
                    <a:pt x="508" y="701"/>
                    <a:pt x="501" y="706"/>
                  </a:cubicBezTo>
                  <a:cubicBezTo>
                    <a:pt x="502" y="691"/>
                    <a:pt x="495" y="675"/>
                    <a:pt x="481" y="667"/>
                  </a:cubicBezTo>
                  <a:cubicBezTo>
                    <a:pt x="475" y="663"/>
                    <a:pt x="468" y="661"/>
                    <a:pt x="461" y="661"/>
                  </a:cubicBezTo>
                  <a:cubicBezTo>
                    <a:pt x="452" y="661"/>
                    <a:pt x="444" y="664"/>
                    <a:pt x="437" y="669"/>
                  </a:cubicBezTo>
                  <a:cubicBezTo>
                    <a:pt x="439" y="654"/>
                    <a:pt x="431" y="638"/>
                    <a:pt x="417" y="630"/>
                  </a:cubicBezTo>
                  <a:cubicBezTo>
                    <a:pt x="411" y="626"/>
                    <a:pt x="404" y="624"/>
                    <a:pt x="397" y="624"/>
                  </a:cubicBezTo>
                  <a:moveTo>
                    <a:pt x="929" y="336"/>
                  </a:moveTo>
                  <a:cubicBezTo>
                    <a:pt x="792" y="377"/>
                    <a:pt x="792" y="377"/>
                    <a:pt x="792" y="377"/>
                  </a:cubicBezTo>
                  <a:cubicBezTo>
                    <a:pt x="899" y="739"/>
                    <a:pt x="899" y="739"/>
                    <a:pt x="899" y="739"/>
                  </a:cubicBezTo>
                  <a:cubicBezTo>
                    <a:pt x="944" y="726"/>
                    <a:pt x="944" y="726"/>
                    <a:pt x="944" y="726"/>
                  </a:cubicBezTo>
                  <a:cubicBezTo>
                    <a:pt x="969" y="671"/>
                    <a:pt x="983" y="610"/>
                    <a:pt x="983" y="546"/>
                  </a:cubicBezTo>
                  <a:cubicBezTo>
                    <a:pt x="983" y="470"/>
                    <a:pt x="963" y="399"/>
                    <a:pt x="929" y="336"/>
                  </a:cubicBezTo>
                  <a:close/>
                  <a:moveTo>
                    <a:pt x="163" y="336"/>
                  </a:moveTo>
                  <a:cubicBezTo>
                    <a:pt x="129" y="399"/>
                    <a:pt x="109" y="470"/>
                    <a:pt x="109" y="546"/>
                  </a:cubicBezTo>
                  <a:cubicBezTo>
                    <a:pt x="109" y="610"/>
                    <a:pt x="123" y="671"/>
                    <a:pt x="148" y="725"/>
                  </a:cubicBezTo>
                  <a:cubicBezTo>
                    <a:pt x="193" y="739"/>
                    <a:pt x="193" y="739"/>
                    <a:pt x="193" y="739"/>
                  </a:cubicBezTo>
                  <a:cubicBezTo>
                    <a:pt x="300" y="377"/>
                    <a:pt x="300" y="377"/>
                    <a:pt x="300" y="377"/>
                  </a:cubicBezTo>
                  <a:lnTo>
                    <a:pt x="163" y="336"/>
                  </a:lnTo>
                  <a:close/>
                  <a:moveTo>
                    <a:pt x="305" y="692"/>
                  </a:moveTo>
                  <a:cubicBezTo>
                    <a:pt x="316" y="673"/>
                    <a:pt x="316" y="673"/>
                    <a:pt x="316" y="673"/>
                  </a:cubicBezTo>
                  <a:cubicBezTo>
                    <a:pt x="270" y="647"/>
                    <a:pt x="270" y="647"/>
                    <a:pt x="270" y="647"/>
                  </a:cubicBezTo>
                  <a:cubicBezTo>
                    <a:pt x="266" y="645"/>
                    <a:pt x="263" y="642"/>
                    <a:pt x="259" y="639"/>
                  </a:cubicBezTo>
                  <a:cubicBezTo>
                    <a:pt x="255" y="647"/>
                    <a:pt x="255" y="647"/>
                    <a:pt x="255" y="647"/>
                  </a:cubicBezTo>
                  <a:cubicBezTo>
                    <a:pt x="243" y="668"/>
                    <a:pt x="250" y="695"/>
                    <a:pt x="271" y="707"/>
                  </a:cubicBezTo>
                  <a:cubicBezTo>
                    <a:pt x="277" y="711"/>
                    <a:pt x="285" y="712"/>
                    <a:pt x="292" y="712"/>
                  </a:cubicBezTo>
                  <a:cubicBezTo>
                    <a:pt x="294" y="712"/>
                    <a:pt x="296" y="712"/>
                    <a:pt x="298" y="712"/>
                  </a:cubicBezTo>
                  <a:cubicBezTo>
                    <a:pt x="299" y="705"/>
                    <a:pt x="301" y="698"/>
                    <a:pt x="305" y="692"/>
                  </a:cubicBezTo>
                  <a:close/>
                  <a:moveTo>
                    <a:pt x="821" y="566"/>
                  </a:moveTo>
                  <a:cubicBezTo>
                    <a:pt x="773" y="412"/>
                    <a:pt x="773" y="412"/>
                    <a:pt x="773" y="412"/>
                  </a:cubicBezTo>
                  <a:cubicBezTo>
                    <a:pt x="768" y="397"/>
                    <a:pt x="755" y="387"/>
                    <a:pt x="740" y="386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527" y="340"/>
                    <a:pt x="527" y="340"/>
                    <a:pt x="527" y="340"/>
                  </a:cubicBezTo>
                  <a:cubicBezTo>
                    <a:pt x="527" y="340"/>
                    <a:pt x="526" y="340"/>
                    <a:pt x="525" y="340"/>
                  </a:cubicBezTo>
                  <a:cubicBezTo>
                    <a:pt x="525" y="340"/>
                    <a:pt x="525" y="340"/>
                    <a:pt x="525" y="340"/>
                  </a:cubicBezTo>
                  <a:cubicBezTo>
                    <a:pt x="524" y="340"/>
                    <a:pt x="524" y="340"/>
                    <a:pt x="523" y="340"/>
                  </a:cubicBezTo>
                  <a:cubicBezTo>
                    <a:pt x="518" y="339"/>
                    <a:pt x="518" y="339"/>
                    <a:pt x="518" y="339"/>
                  </a:cubicBezTo>
                  <a:cubicBezTo>
                    <a:pt x="519" y="340"/>
                    <a:pt x="519" y="340"/>
                    <a:pt x="519" y="340"/>
                  </a:cubicBezTo>
                  <a:cubicBezTo>
                    <a:pt x="517" y="339"/>
                    <a:pt x="515" y="339"/>
                    <a:pt x="514" y="339"/>
                  </a:cubicBezTo>
                  <a:cubicBezTo>
                    <a:pt x="496" y="339"/>
                    <a:pt x="479" y="348"/>
                    <a:pt x="469" y="364"/>
                  </a:cubicBezTo>
                  <a:cubicBezTo>
                    <a:pt x="428" y="435"/>
                    <a:pt x="428" y="435"/>
                    <a:pt x="428" y="435"/>
                  </a:cubicBezTo>
                  <a:cubicBezTo>
                    <a:pt x="414" y="460"/>
                    <a:pt x="423" y="491"/>
                    <a:pt x="447" y="505"/>
                  </a:cubicBezTo>
                  <a:cubicBezTo>
                    <a:pt x="455" y="510"/>
                    <a:pt x="464" y="512"/>
                    <a:pt x="473" y="512"/>
                  </a:cubicBezTo>
                  <a:cubicBezTo>
                    <a:pt x="490" y="512"/>
                    <a:pt x="507" y="503"/>
                    <a:pt x="517" y="487"/>
                  </a:cubicBezTo>
                  <a:cubicBezTo>
                    <a:pt x="557" y="416"/>
                    <a:pt x="557" y="416"/>
                    <a:pt x="557" y="416"/>
                  </a:cubicBezTo>
                  <a:cubicBezTo>
                    <a:pt x="743" y="514"/>
                    <a:pt x="743" y="514"/>
                    <a:pt x="743" y="514"/>
                  </a:cubicBezTo>
                  <a:cubicBezTo>
                    <a:pt x="752" y="519"/>
                    <a:pt x="759" y="526"/>
                    <a:pt x="765" y="534"/>
                  </a:cubicBezTo>
                  <a:cubicBezTo>
                    <a:pt x="766" y="536"/>
                    <a:pt x="768" y="538"/>
                    <a:pt x="769" y="540"/>
                  </a:cubicBezTo>
                  <a:cubicBezTo>
                    <a:pt x="770" y="541"/>
                    <a:pt x="770" y="542"/>
                    <a:pt x="771" y="543"/>
                  </a:cubicBezTo>
                  <a:cubicBezTo>
                    <a:pt x="808" y="605"/>
                    <a:pt x="808" y="605"/>
                    <a:pt x="808" y="605"/>
                  </a:cubicBezTo>
                  <a:cubicBezTo>
                    <a:pt x="820" y="596"/>
                    <a:pt x="825" y="580"/>
                    <a:pt x="821" y="566"/>
                  </a:cubicBezTo>
                  <a:close/>
                </a:path>
              </a:pathLst>
            </a:custGeom>
            <a:solidFill>
              <a:srgbClr val="D39E1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90">
              <a:extLst>
                <a:ext uri="{FF2B5EF4-FFF2-40B4-BE49-F238E27FC236}">
                  <a16:creationId xmlns:a16="http://schemas.microsoft.com/office/drawing/2014/main" id="{DF226996-658D-EDB7-8903-BCF179DDDF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766518" y="3537836"/>
              <a:ext cx="432500" cy="458002"/>
            </a:xfrm>
            <a:custGeom>
              <a:avLst/>
              <a:gdLst/>
              <a:ahLst/>
              <a:cxnLst>
                <a:cxn ang="0">
                  <a:pos x="1049" y="546"/>
                </a:cxn>
                <a:cxn ang="0">
                  <a:pos x="43" y="546"/>
                </a:cxn>
                <a:cxn ang="0">
                  <a:pos x="546" y="0"/>
                </a:cxn>
                <a:cxn ang="0">
                  <a:pos x="546" y="1092"/>
                </a:cxn>
                <a:cxn ang="0">
                  <a:pos x="546" y="0"/>
                </a:cxn>
                <a:cxn ang="0">
                  <a:pos x="760" y="696"/>
                </a:cxn>
                <a:cxn ang="0">
                  <a:pos x="717" y="729"/>
                </a:cxn>
                <a:cxn ang="0">
                  <a:pos x="661" y="716"/>
                </a:cxn>
                <a:cxn ang="0">
                  <a:pos x="635" y="740"/>
                </a:cxn>
                <a:cxn ang="0">
                  <a:pos x="609" y="745"/>
                </a:cxn>
                <a:cxn ang="0">
                  <a:pos x="604" y="746"/>
                </a:cxn>
                <a:cxn ang="0">
                  <a:pos x="590" y="743"/>
                </a:cxn>
                <a:cxn ang="0">
                  <a:pos x="558" y="681"/>
                </a:cxn>
                <a:cxn ang="0">
                  <a:pos x="520" y="672"/>
                </a:cxn>
                <a:cxn ang="0">
                  <a:pos x="461" y="635"/>
                </a:cxn>
                <a:cxn ang="0">
                  <a:pos x="430" y="607"/>
                </a:cxn>
                <a:cxn ang="0">
                  <a:pos x="340" y="631"/>
                </a:cxn>
                <a:cxn ang="0">
                  <a:pos x="283" y="624"/>
                </a:cxn>
                <a:cxn ang="0">
                  <a:pos x="309" y="439"/>
                </a:cxn>
                <a:cxn ang="0">
                  <a:pos x="413" y="410"/>
                </a:cxn>
                <a:cxn ang="0">
                  <a:pos x="398" y="481"/>
                </a:cxn>
                <a:cxn ang="0">
                  <a:pos x="473" y="538"/>
                </a:cxn>
                <a:cxn ang="0">
                  <a:pos x="567" y="451"/>
                </a:cxn>
                <a:cxn ang="0">
                  <a:pos x="744" y="550"/>
                </a:cxn>
                <a:cxn ang="0">
                  <a:pos x="748" y="556"/>
                </a:cxn>
                <a:cxn ang="0">
                  <a:pos x="782" y="690"/>
                </a:cxn>
                <a:cxn ang="0">
                  <a:pos x="362" y="644"/>
                </a:cxn>
                <a:cxn ang="0">
                  <a:pos x="342" y="760"/>
                </a:cxn>
                <a:cxn ang="0">
                  <a:pos x="386" y="757"/>
                </a:cxn>
                <a:cxn ang="0">
                  <a:pos x="426" y="802"/>
                </a:cxn>
                <a:cxn ang="0">
                  <a:pos x="466" y="772"/>
                </a:cxn>
                <a:cxn ang="0">
                  <a:pos x="506" y="810"/>
                </a:cxn>
                <a:cxn ang="0">
                  <a:pos x="559" y="758"/>
                </a:cxn>
                <a:cxn ang="0">
                  <a:pos x="525" y="698"/>
                </a:cxn>
                <a:cxn ang="0">
                  <a:pos x="481" y="667"/>
                </a:cxn>
                <a:cxn ang="0">
                  <a:pos x="437" y="669"/>
                </a:cxn>
                <a:cxn ang="0">
                  <a:pos x="397" y="624"/>
                </a:cxn>
                <a:cxn ang="0">
                  <a:pos x="792" y="377"/>
                </a:cxn>
                <a:cxn ang="0">
                  <a:pos x="944" y="726"/>
                </a:cxn>
                <a:cxn ang="0">
                  <a:pos x="929" y="336"/>
                </a:cxn>
                <a:cxn ang="0">
                  <a:pos x="109" y="546"/>
                </a:cxn>
                <a:cxn ang="0">
                  <a:pos x="193" y="739"/>
                </a:cxn>
                <a:cxn ang="0">
                  <a:pos x="163" y="336"/>
                </a:cxn>
                <a:cxn ang="0">
                  <a:pos x="316" y="673"/>
                </a:cxn>
                <a:cxn ang="0">
                  <a:pos x="259" y="639"/>
                </a:cxn>
                <a:cxn ang="0">
                  <a:pos x="271" y="707"/>
                </a:cxn>
                <a:cxn ang="0">
                  <a:pos x="298" y="712"/>
                </a:cxn>
                <a:cxn ang="0">
                  <a:pos x="821" y="566"/>
                </a:cxn>
                <a:cxn ang="0">
                  <a:pos x="740" y="386"/>
                </a:cxn>
                <a:cxn ang="0">
                  <a:pos x="606" y="357"/>
                </a:cxn>
                <a:cxn ang="0">
                  <a:pos x="527" y="340"/>
                </a:cxn>
                <a:cxn ang="0">
                  <a:pos x="525" y="340"/>
                </a:cxn>
                <a:cxn ang="0">
                  <a:pos x="518" y="339"/>
                </a:cxn>
                <a:cxn ang="0">
                  <a:pos x="514" y="339"/>
                </a:cxn>
                <a:cxn ang="0">
                  <a:pos x="428" y="435"/>
                </a:cxn>
                <a:cxn ang="0">
                  <a:pos x="473" y="512"/>
                </a:cxn>
                <a:cxn ang="0">
                  <a:pos x="557" y="416"/>
                </a:cxn>
                <a:cxn ang="0">
                  <a:pos x="765" y="534"/>
                </a:cxn>
                <a:cxn ang="0">
                  <a:pos x="771" y="543"/>
                </a:cxn>
                <a:cxn ang="0">
                  <a:pos x="821" y="566"/>
                </a:cxn>
              </a:cxnLst>
              <a:rect l="0" t="0" r="r" b="b"/>
              <a:pathLst>
                <a:path w="1092" h="1092">
                  <a:moveTo>
                    <a:pt x="546" y="43"/>
                  </a:moveTo>
                  <a:cubicBezTo>
                    <a:pt x="823" y="43"/>
                    <a:pt x="1049" y="269"/>
                    <a:pt x="1049" y="546"/>
                  </a:cubicBezTo>
                  <a:cubicBezTo>
                    <a:pt x="1049" y="823"/>
                    <a:pt x="823" y="1049"/>
                    <a:pt x="546" y="1049"/>
                  </a:cubicBezTo>
                  <a:cubicBezTo>
                    <a:pt x="269" y="1049"/>
                    <a:pt x="43" y="823"/>
                    <a:pt x="43" y="546"/>
                  </a:cubicBezTo>
                  <a:cubicBezTo>
                    <a:pt x="43" y="269"/>
                    <a:pt x="269" y="43"/>
                    <a:pt x="546" y="43"/>
                  </a:cubicBezTo>
                  <a:moveTo>
                    <a:pt x="546" y="0"/>
                  </a:moveTo>
                  <a:cubicBezTo>
                    <a:pt x="244" y="0"/>
                    <a:pt x="0" y="244"/>
                    <a:pt x="0" y="546"/>
                  </a:cubicBezTo>
                  <a:cubicBezTo>
                    <a:pt x="0" y="848"/>
                    <a:pt x="244" y="1092"/>
                    <a:pt x="546" y="1092"/>
                  </a:cubicBezTo>
                  <a:cubicBezTo>
                    <a:pt x="848" y="1092"/>
                    <a:pt x="1092" y="848"/>
                    <a:pt x="1092" y="546"/>
                  </a:cubicBezTo>
                  <a:cubicBezTo>
                    <a:pt x="1092" y="244"/>
                    <a:pt x="848" y="0"/>
                    <a:pt x="546" y="0"/>
                  </a:cubicBezTo>
                  <a:close/>
                  <a:moveTo>
                    <a:pt x="782" y="690"/>
                  </a:moveTo>
                  <a:cubicBezTo>
                    <a:pt x="775" y="694"/>
                    <a:pt x="768" y="696"/>
                    <a:pt x="760" y="696"/>
                  </a:cubicBezTo>
                  <a:cubicBezTo>
                    <a:pt x="752" y="696"/>
                    <a:pt x="744" y="693"/>
                    <a:pt x="737" y="688"/>
                  </a:cubicBezTo>
                  <a:cubicBezTo>
                    <a:pt x="739" y="704"/>
                    <a:pt x="732" y="720"/>
                    <a:pt x="717" y="729"/>
                  </a:cubicBezTo>
                  <a:cubicBezTo>
                    <a:pt x="711" y="733"/>
                    <a:pt x="703" y="735"/>
                    <a:pt x="696" y="735"/>
                  </a:cubicBezTo>
                  <a:cubicBezTo>
                    <a:pt x="682" y="735"/>
                    <a:pt x="669" y="728"/>
                    <a:pt x="661" y="716"/>
                  </a:cubicBezTo>
                  <a:cubicBezTo>
                    <a:pt x="655" y="706"/>
                    <a:pt x="655" y="706"/>
                    <a:pt x="655" y="706"/>
                  </a:cubicBezTo>
                  <a:cubicBezTo>
                    <a:pt x="655" y="719"/>
                    <a:pt x="648" y="732"/>
                    <a:pt x="635" y="740"/>
                  </a:cubicBezTo>
                  <a:cubicBezTo>
                    <a:pt x="629" y="744"/>
                    <a:pt x="622" y="745"/>
                    <a:pt x="614" y="745"/>
                  </a:cubicBezTo>
                  <a:cubicBezTo>
                    <a:pt x="613" y="745"/>
                    <a:pt x="611" y="745"/>
                    <a:pt x="609" y="745"/>
                  </a:cubicBezTo>
                  <a:cubicBezTo>
                    <a:pt x="608" y="745"/>
                    <a:pt x="606" y="746"/>
                    <a:pt x="605" y="746"/>
                  </a:cubicBezTo>
                  <a:cubicBezTo>
                    <a:pt x="605" y="746"/>
                    <a:pt x="605" y="746"/>
                    <a:pt x="604" y="746"/>
                  </a:cubicBezTo>
                  <a:cubicBezTo>
                    <a:pt x="602" y="746"/>
                    <a:pt x="599" y="745"/>
                    <a:pt x="597" y="745"/>
                  </a:cubicBezTo>
                  <a:cubicBezTo>
                    <a:pt x="590" y="743"/>
                    <a:pt x="590" y="743"/>
                    <a:pt x="590" y="743"/>
                  </a:cubicBezTo>
                  <a:cubicBezTo>
                    <a:pt x="591" y="736"/>
                    <a:pt x="590" y="728"/>
                    <a:pt x="589" y="721"/>
                  </a:cubicBezTo>
                  <a:cubicBezTo>
                    <a:pt x="584" y="704"/>
                    <a:pt x="573" y="690"/>
                    <a:pt x="558" y="681"/>
                  </a:cubicBezTo>
                  <a:cubicBezTo>
                    <a:pt x="548" y="675"/>
                    <a:pt x="536" y="672"/>
                    <a:pt x="525" y="672"/>
                  </a:cubicBezTo>
                  <a:cubicBezTo>
                    <a:pt x="523" y="672"/>
                    <a:pt x="522" y="672"/>
                    <a:pt x="520" y="672"/>
                  </a:cubicBezTo>
                  <a:cubicBezTo>
                    <a:pt x="515" y="661"/>
                    <a:pt x="506" y="651"/>
                    <a:pt x="494" y="644"/>
                  </a:cubicBezTo>
                  <a:cubicBezTo>
                    <a:pt x="484" y="638"/>
                    <a:pt x="472" y="635"/>
                    <a:pt x="461" y="635"/>
                  </a:cubicBezTo>
                  <a:cubicBezTo>
                    <a:pt x="459" y="635"/>
                    <a:pt x="458" y="635"/>
                    <a:pt x="456" y="635"/>
                  </a:cubicBezTo>
                  <a:cubicBezTo>
                    <a:pt x="451" y="624"/>
                    <a:pt x="442" y="614"/>
                    <a:pt x="430" y="607"/>
                  </a:cubicBezTo>
                  <a:cubicBezTo>
                    <a:pt x="420" y="601"/>
                    <a:pt x="409" y="598"/>
                    <a:pt x="397" y="598"/>
                  </a:cubicBezTo>
                  <a:cubicBezTo>
                    <a:pt x="374" y="598"/>
                    <a:pt x="352" y="611"/>
                    <a:pt x="340" y="631"/>
                  </a:cubicBezTo>
                  <a:cubicBezTo>
                    <a:pt x="329" y="650"/>
                    <a:pt x="329" y="650"/>
                    <a:pt x="329" y="650"/>
                  </a:cubicBezTo>
                  <a:cubicBezTo>
                    <a:pt x="283" y="624"/>
                    <a:pt x="283" y="624"/>
                    <a:pt x="283" y="624"/>
                  </a:cubicBezTo>
                  <a:cubicBezTo>
                    <a:pt x="270" y="617"/>
                    <a:pt x="263" y="601"/>
                    <a:pt x="267" y="586"/>
                  </a:cubicBezTo>
                  <a:cubicBezTo>
                    <a:pt x="309" y="439"/>
                    <a:pt x="309" y="439"/>
                    <a:pt x="309" y="439"/>
                  </a:cubicBezTo>
                  <a:cubicBezTo>
                    <a:pt x="313" y="425"/>
                    <a:pt x="325" y="415"/>
                    <a:pt x="340" y="414"/>
                  </a:cubicBezTo>
                  <a:cubicBezTo>
                    <a:pt x="413" y="410"/>
                    <a:pt x="413" y="410"/>
                    <a:pt x="413" y="410"/>
                  </a:cubicBezTo>
                  <a:cubicBezTo>
                    <a:pt x="406" y="422"/>
                    <a:pt x="406" y="422"/>
                    <a:pt x="406" y="422"/>
                  </a:cubicBezTo>
                  <a:cubicBezTo>
                    <a:pt x="395" y="440"/>
                    <a:pt x="393" y="461"/>
                    <a:pt x="398" y="481"/>
                  </a:cubicBezTo>
                  <a:cubicBezTo>
                    <a:pt x="403" y="501"/>
                    <a:pt x="416" y="518"/>
                    <a:pt x="434" y="528"/>
                  </a:cubicBezTo>
                  <a:cubicBezTo>
                    <a:pt x="446" y="535"/>
                    <a:pt x="459" y="538"/>
                    <a:pt x="473" y="538"/>
                  </a:cubicBezTo>
                  <a:cubicBezTo>
                    <a:pt x="500" y="538"/>
                    <a:pt x="526" y="523"/>
                    <a:pt x="539" y="500"/>
                  </a:cubicBezTo>
                  <a:cubicBezTo>
                    <a:pt x="567" y="451"/>
                    <a:pt x="567" y="451"/>
                    <a:pt x="567" y="451"/>
                  </a:cubicBezTo>
                  <a:cubicBezTo>
                    <a:pt x="731" y="537"/>
                    <a:pt x="731" y="537"/>
                    <a:pt x="731" y="537"/>
                  </a:cubicBezTo>
                  <a:cubicBezTo>
                    <a:pt x="736" y="540"/>
                    <a:pt x="741" y="544"/>
                    <a:pt x="744" y="550"/>
                  </a:cubicBezTo>
                  <a:cubicBezTo>
                    <a:pt x="745" y="551"/>
                    <a:pt x="746" y="552"/>
                    <a:pt x="747" y="554"/>
                  </a:cubicBezTo>
                  <a:cubicBezTo>
                    <a:pt x="747" y="554"/>
                    <a:pt x="747" y="555"/>
                    <a:pt x="748" y="556"/>
                  </a:cubicBezTo>
                  <a:cubicBezTo>
                    <a:pt x="795" y="633"/>
                    <a:pt x="795" y="633"/>
                    <a:pt x="795" y="633"/>
                  </a:cubicBezTo>
                  <a:cubicBezTo>
                    <a:pt x="807" y="653"/>
                    <a:pt x="801" y="678"/>
                    <a:pt x="782" y="690"/>
                  </a:cubicBezTo>
                  <a:close/>
                  <a:moveTo>
                    <a:pt x="397" y="624"/>
                  </a:moveTo>
                  <a:cubicBezTo>
                    <a:pt x="383" y="624"/>
                    <a:pt x="370" y="632"/>
                    <a:pt x="362" y="644"/>
                  </a:cubicBezTo>
                  <a:cubicBezTo>
                    <a:pt x="327" y="705"/>
                    <a:pt x="327" y="705"/>
                    <a:pt x="327" y="705"/>
                  </a:cubicBezTo>
                  <a:cubicBezTo>
                    <a:pt x="316" y="724"/>
                    <a:pt x="323" y="749"/>
                    <a:pt x="342" y="760"/>
                  </a:cubicBezTo>
                  <a:cubicBezTo>
                    <a:pt x="348" y="764"/>
                    <a:pt x="355" y="765"/>
                    <a:pt x="362" y="765"/>
                  </a:cubicBezTo>
                  <a:cubicBezTo>
                    <a:pt x="371" y="765"/>
                    <a:pt x="379" y="762"/>
                    <a:pt x="386" y="757"/>
                  </a:cubicBezTo>
                  <a:cubicBezTo>
                    <a:pt x="384" y="773"/>
                    <a:pt x="392" y="788"/>
                    <a:pt x="406" y="797"/>
                  </a:cubicBezTo>
                  <a:cubicBezTo>
                    <a:pt x="412" y="800"/>
                    <a:pt x="419" y="802"/>
                    <a:pt x="426" y="802"/>
                  </a:cubicBezTo>
                  <a:cubicBezTo>
                    <a:pt x="440" y="802"/>
                    <a:pt x="453" y="795"/>
                    <a:pt x="461" y="782"/>
                  </a:cubicBezTo>
                  <a:cubicBezTo>
                    <a:pt x="466" y="772"/>
                    <a:pt x="466" y="772"/>
                    <a:pt x="466" y="772"/>
                  </a:cubicBezTo>
                  <a:cubicBezTo>
                    <a:pt x="467" y="785"/>
                    <a:pt x="474" y="798"/>
                    <a:pt x="486" y="805"/>
                  </a:cubicBezTo>
                  <a:cubicBezTo>
                    <a:pt x="493" y="808"/>
                    <a:pt x="499" y="810"/>
                    <a:pt x="506" y="810"/>
                  </a:cubicBezTo>
                  <a:cubicBezTo>
                    <a:pt x="520" y="810"/>
                    <a:pt x="534" y="803"/>
                    <a:pt x="541" y="790"/>
                  </a:cubicBezTo>
                  <a:cubicBezTo>
                    <a:pt x="559" y="758"/>
                    <a:pt x="559" y="758"/>
                    <a:pt x="559" y="758"/>
                  </a:cubicBezTo>
                  <a:cubicBezTo>
                    <a:pt x="570" y="739"/>
                    <a:pt x="564" y="715"/>
                    <a:pt x="545" y="703"/>
                  </a:cubicBezTo>
                  <a:cubicBezTo>
                    <a:pt x="538" y="700"/>
                    <a:pt x="531" y="698"/>
                    <a:pt x="525" y="698"/>
                  </a:cubicBezTo>
                  <a:cubicBezTo>
                    <a:pt x="516" y="698"/>
                    <a:pt x="508" y="701"/>
                    <a:pt x="501" y="706"/>
                  </a:cubicBezTo>
                  <a:cubicBezTo>
                    <a:pt x="502" y="691"/>
                    <a:pt x="495" y="675"/>
                    <a:pt x="481" y="667"/>
                  </a:cubicBezTo>
                  <a:cubicBezTo>
                    <a:pt x="475" y="663"/>
                    <a:pt x="468" y="661"/>
                    <a:pt x="461" y="661"/>
                  </a:cubicBezTo>
                  <a:cubicBezTo>
                    <a:pt x="452" y="661"/>
                    <a:pt x="444" y="664"/>
                    <a:pt x="437" y="669"/>
                  </a:cubicBezTo>
                  <a:cubicBezTo>
                    <a:pt x="439" y="654"/>
                    <a:pt x="431" y="638"/>
                    <a:pt x="417" y="630"/>
                  </a:cubicBezTo>
                  <a:cubicBezTo>
                    <a:pt x="411" y="626"/>
                    <a:pt x="404" y="624"/>
                    <a:pt x="397" y="624"/>
                  </a:cubicBezTo>
                  <a:moveTo>
                    <a:pt x="929" y="336"/>
                  </a:moveTo>
                  <a:cubicBezTo>
                    <a:pt x="792" y="377"/>
                    <a:pt x="792" y="377"/>
                    <a:pt x="792" y="377"/>
                  </a:cubicBezTo>
                  <a:cubicBezTo>
                    <a:pt x="899" y="739"/>
                    <a:pt x="899" y="739"/>
                    <a:pt x="899" y="739"/>
                  </a:cubicBezTo>
                  <a:cubicBezTo>
                    <a:pt x="944" y="726"/>
                    <a:pt x="944" y="726"/>
                    <a:pt x="944" y="726"/>
                  </a:cubicBezTo>
                  <a:cubicBezTo>
                    <a:pt x="969" y="671"/>
                    <a:pt x="983" y="610"/>
                    <a:pt x="983" y="546"/>
                  </a:cubicBezTo>
                  <a:cubicBezTo>
                    <a:pt x="983" y="470"/>
                    <a:pt x="963" y="399"/>
                    <a:pt x="929" y="336"/>
                  </a:cubicBezTo>
                  <a:close/>
                  <a:moveTo>
                    <a:pt x="163" y="336"/>
                  </a:moveTo>
                  <a:cubicBezTo>
                    <a:pt x="129" y="399"/>
                    <a:pt x="109" y="470"/>
                    <a:pt x="109" y="546"/>
                  </a:cubicBezTo>
                  <a:cubicBezTo>
                    <a:pt x="109" y="610"/>
                    <a:pt x="123" y="671"/>
                    <a:pt x="148" y="725"/>
                  </a:cubicBezTo>
                  <a:cubicBezTo>
                    <a:pt x="193" y="739"/>
                    <a:pt x="193" y="739"/>
                    <a:pt x="193" y="739"/>
                  </a:cubicBezTo>
                  <a:cubicBezTo>
                    <a:pt x="300" y="377"/>
                    <a:pt x="300" y="377"/>
                    <a:pt x="300" y="377"/>
                  </a:cubicBezTo>
                  <a:lnTo>
                    <a:pt x="163" y="336"/>
                  </a:lnTo>
                  <a:close/>
                  <a:moveTo>
                    <a:pt x="305" y="692"/>
                  </a:moveTo>
                  <a:cubicBezTo>
                    <a:pt x="316" y="673"/>
                    <a:pt x="316" y="673"/>
                    <a:pt x="316" y="673"/>
                  </a:cubicBezTo>
                  <a:cubicBezTo>
                    <a:pt x="270" y="647"/>
                    <a:pt x="270" y="647"/>
                    <a:pt x="270" y="647"/>
                  </a:cubicBezTo>
                  <a:cubicBezTo>
                    <a:pt x="266" y="645"/>
                    <a:pt x="263" y="642"/>
                    <a:pt x="259" y="639"/>
                  </a:cubicBezTo>
                  <a:cubicBezTo>
                    <a:pt x="255" y="647"/>
                    <a:pt x="255" y="647"/>
                    <a:pt x="255" y="647"/>
                  </a:cubicBezTo>
                  <a:cubicBezTo>
                    <a:pt x="243" y="668"/>
                    <a:pt x="250" y="695"/>
                    <a:pt x="271" y="707"/>
                  </a:cubicBezTo>
                  <a:cubicBezTo>
                    <a:pt x="277" y="711"/>
                    <a:pt x="285" y="712"/>
                    <a:pt x="292" y="712"/>
                  </a:cubicBezTo>
                  <a:cubicBezTo>
                    <a:pt x="294" y="712"/>
                    <a:pt x="296" y="712"/>
                    <a:pt x="298" y="712"/>
                  </a:cubicBezTo>
                  <a:cubicBezTo>
                    <a:pt x="299" y="705"/>
                    <a:pt x="301" y="698"/>
                    <a:pt x="305" y="692"/>
                  </a:cubicBezTo>
                  <a:close/>
                  <a:moveTo>
                    <a:pt x="821" y="566"/>
                  </a:moveTo>
                  <a:cubicBezTo>
                    <a:pt x="773" y="412"/>
                    <a:pt x="773" y="412"/>
                    <a:pt x="773" y="412"/>
                  </a:cubicBezTo>
                  <a:cubicBezTo>
                    <a:pt x="768" y="397"/>
                    <a:pt x="755" y="387"/>
                    <a:pt x="740" y="386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527" y="340"/>
                    <a:pt x="527" y="340"/>
                    <a:pt x="527" y="340"/>
                  </a:cubicBezTo>
                  <a:cubicBezTo>
                    <a:pt x="527" y="340"/>
                    <a:pt x="526" y="340"/>
                    <a:pt x="525" y="340"/>
                  </a:cubicBezTo>
                  <a:cubicBezTo>
                    <a:pt x="525" y="340"/>
                    <a:pt x="525" y="340"/>
                    <a:pt x="525" y="340"/>
                  </a:cubicBezTo>
                  <a:cubicBezTo>
                    <a:pt x="524" y="340"/>
                    <a:pt x="524" y="340"/>
                    <a:pt x="523" y="340"/>
                  </a:cubicBezTo>
                  <a:cubicBezTo>
                    <a:pt x="518" y="339"/>
                    <a:pt x="518" y="339"/>
                    <a:pt x="518" y="339"/>
                  </a:cubicBezTo>
                  <a:cubicBezTo>
                    <a:pt x="519" y="340"/>
                    <a:pt x="519" y="340"/>
                    <a:pt x="519" y="340"/>
                  </a:cubicBezTo>
                  <a:cubicBezTo>
                    <a:pt x="517" y="339"/>
                    <a:pt x="515" y="339"/>
                    <a:pt x="514" y="339"/>
                  </a:cubicBezTo>
                  <a:cubicBezTo>
                    <a:pt x="496" y="339"/>
                    <a:pt x="479" y="348"/>
                    <a:pt x="469" y="364"/>
                  </a:cubicBezTo>
                  <a:cubicBezTo>
                    <a:pt x="428" y="435"/>
                    <a:pt x="428" y="435"/>
                    <a:pt x="428" y="435"/>
                  </a:cubicBezTo>
                  <a:cubicBezTo>
                    <a:pt x="414" y="460"/>
                    <a:pt x="423" y="491"/>
                    <a:pt x="447" y="505"/>
                  </a:cubicBezTo>
                  <a:cubicBezTo>
                    <a:pt x="455" y="510"/>
                    <a:pt x="464" y="512"/>
                    <a:pt x="473" y="512"/>
                  </a:cubicBezTo>
                  <a:cubicBezTo>
                    <a:pt x="490" y="512"/>
                    <a:pt x="507" y="503"/>
                    <a:pt x="517" y="487"/>
                  </a:cubicBezTo>
                  <a:cubicBezTo>
                    <a:pt x="557" y="416"/>
                    <a:pt x="557" y="416"/>
                    <a:pt x="557" y="416"/>
                  </a:cubicBezTo>
                  <a:cubicBezTo>
                    <a:pt x="743" y="514"/>
                    <a:pt x="743" y="514"/>
                    <a:pt x="743" y="514"/>
                  </a:cubicBezTo>
                  <a:cubicBezTo>
                    <a:pt x="752" y="519"/>
                    <a:pt x="759" y="526"/>
                    <a:pt x="765" y="534"/>
                  </a:cubicBezTo>
                  <a:cubicBezTo>
                    <a:pt x="766" y="536"/>
                    <a:pt x="768" y="538"/>
                    <a:pt x="769" y="540"/>
                  </a:cubicBezTo>
                  <a:cubicBezTo>
                    <a:pt x="770" y="541"/>
                    <a:pt x="770" y="542"/>
                    <a:pt x="771" y="543"/>
                  </a:cubicBezTo>
                  <a:cubicBezTo>
                    <a:pt x="808" y="605"/>
                    <a:pt x="808" y="605"/>
                    <a:pt x="808" y="605"/>
                  </a:cubicBezTo>
                  <a:cubicBezTo>
                    <a:pt x="820" y="596"/>
                    <a:pt x="825" y="580"/>
                    <a:pt x="821" y="566"/>
                  </a:cubicBezTo>
                  <a:close/>
                </a:path>
              </a:pathLst>
            </a:custGeom>
            <a:solidFill>
              <a:srgbClr val="D39E1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290">
              <a:extLst>
                <a:ext uri="{FF2B5EF4-FFF2-40B4-BE49-F238E27FC236}">
                  <a16:creationId xmlns:a16="http://schemas.microsoft.com/office/drawing/2014/main" id="{3B6C93CE-2ED8-AE1F-1A42-E6D5E622FE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58603" y="1825718"/>
              <a:ext cx="432500" cy="458002"/>
            </a:xfrm>
            <a:custGeom>
              <a:avLst/>
              <a:gdLst/>
              <a:ahLst/>
              <a:cxnLst>
                <a:cxn ang="0">
                  <a:pos x="1049" y="546"/>
                </a:cxn>
                <a:cxn ang="0">
                  <a:pos x="43" y="546"/>
                </a:cxn>
                <a:cxn ang="0">
                  <a:pos x="546" y="0"/>
                </a:cxn>
                <a:cxn ang="0">
                  <a:pos x="546" y="1092"/>
                </a:cxn>
                <a:cxn ang="0">
                  <a:pos x="546" y="0"/>
                </a:cxn>
                <a:cxn ang="0">
                  <a:pos x="760" y="696"/>
                </a:cxn>
                <a:cxn ang="0">
                  <a:pos x="717" y="729"/>
                </a:cxn>
                <a:cxn ang="0">
                  <a:pos x="661" y="716"/>
                </a:cxn>
                <a:cxn ang="0">
                  <a:pos x="635" y="740"/>
                </a:cxn>
                <a:cxn ang="0">
                  <a:pos x="609" y="745"/>
                </a:cxn>
                <a:cxn ang="0">
                  <a:pos x="604" y="746"/>
                </a:cxn>
                <a:cxn ang="0">
                  <a:pos x="590" y="743"/>
                </a:cxn>
                <a:cxn ang="0">
                  <a:pos x="558" y="681"/>
                </a:cxn>
                <a:cxn ang="0">
                  <a:pos x="520" y="672"/>
                </a:cxn>
                <a:cxn ang="0">
                  <a:pos x="461" y="635"/>
                </a:cxn>
                <a:cxn ang="0">
                  <a:pos x="430" y="607"/>
                </a:cxn>
                <a:cxn ang="0">
                  <a:pos x="340" y="631"/>
                </a:cxn>
                <a:cxn ang="0">
                  <a:pos x="283" y="624"/>
                </a:cxn>
                <a:cxn ang="0">
                  <a:pos x="309" y="439"/>
                </a:cxn>
                <a:cxn ang="0">
                  <a:pos x="413" y="410"/>
                </a:cxn>
                <a:cxn ang="0">
                  <a:pos x="398" y="481"/>
                </a:cxn>
                <a:cxn ang="0">
                  <a:pos x="473" y="538"/>
                </a:cxn>
                <a:cxn ang="0">
                  <a:pos x="567" y="451"/>
                </a:cxn>
                <a:cxn ang="0">
                  <a:pos x="744" y="550"/>
                </a:cxn>
                <a:cxn ang="0">
                  <a:pos x="748" y="556"/>
                </a:cxn>
                <a:cxn ang="0">
                  <a:pos x="782" y="690"/>
                </a:cxn>
                <a:cxn ang="0">
                  <a:pos x="362" y="644"/>
                </a:cxn>
                <a:cxn ang="0">
                  <a:pos x="342" y="760"/>
                </a:cxn>
                <a:cxn ang="0">
                  <a:pos x="386" y="757"/>
                </a:cxn>
                <a:cxn ang="0">
                  <a:pos x="426" y="802"/>
                </a:cxn>
                <a:cxn ang="0">
                  <a:pos x="466" y="772"/>
                </a:cxn>
                <a:cxn ang="0">
                  <a:pos x="506" y="810"/>
                </a:cxn>
                <a:cxn ang="0">
                  <a:pos x="559" y="758"/>
                </a:cxn>
                <a:cxn ang="0">
                  <a:pos x="525" y="698"/>
                </a:cxn>
                <a:cxn ang="0">
                  <a:pos x="481" y="667"/>
                </a:cxn>
                <a:cxn ang="0">
                  <a:pos x="437" y="669"/>
                </a:cxn>
                <a:cxn ang="0">
                  <a:pos x="397" y="624"/>
                </a:cxn>
                <a:cxn ang="0">
                  <a:pos x="792" y="377"/>
                </a:cxn>
                <a:cxn ang="0">
                  <a:pos x="944" y="726"/>
                </a:cxn>
                <a:cxn ang="0">
                  <a:pos x="929" y="336"/>
                </a:cxn>
                <a:cxn ang="0">
                  <a:pos x="109" y="546"/>
                </a:cxn>
                <a:cxn ang="0">
                  <a:pos x="193" y="739"/>
                </a:cxn>
                <a:cxn ang="0">
                  <a:pos x="163" y="336"/>
                </a:cxn>
                <a:cxn ang="0">
                  <a:pos x="316" y="673"/>
                </a:cxn>
                <a:cxn ang="0">
                  <a:pos x="259" y="639"/>
                </a:cxn>
                <a:cxn ang="0">
                  <a:pos x="271" y="707"/>
                </a:cxn>
                <a:cxn ang="0">
                  <a:pos x="298" y="712"/>
                </a:cxn>
                <a:cxn ang="0">
                  <a:pos x="821" y="566"/>
                </a:cxn>
                <a:cxn ang="0">
                  <a:pos x="740" y="386"/>
                </a:cxn>
                <a:cxn ang="0">
                  <a:pos x="606" y="357"/>
                </a:cxn>
                <a:cxn ang="0">
                  <a:pos x="527" y="340"/>
                </a:cxn>
                <a:cxn ang="0">
                  <a:pos x="525" y="340"/>
                </a:cxn>
                <a:cxn ang="0">
                  <a:pos x="518" y="339"/>
                </a:cxn>
                <a:cxn ang="0">
                  <a:pos x="514" y="339"/>
                </a:cxn>
                <a:cxn ang="0">
                  <a:pos x="428" y="435"/>
                </a:cxn>
                <a:cxn ang="0">
                  <a:pos x="473" y="512"/>
                </a:cxn>
                <a:cxn ang="0">
                  <a:pos x="557" y="416"/>
                </a:cxn>
                <a:cxn ang="0">
                  <a:pos x="765" y="534"/>
                </a:cxn>
                <a:cxn ang="0">
                  <a:pos x="771" y="543"/>
                </a:cxn>
                <a:cxn ang="0">
                  <a:pos x="821" y="566"/>
                </a:cxn>
              </a:cxnLst>
              <a:rect l="0" t="0" r="r" b="b"/>
              <a:pathLst>
                <a:path w="1092" h="1092">
                  <a:moveTo>
                    <a:pt x="546" y="43"/>
                  </a:moveTo>
                  <a:cubicBezTo>
                    <a:pt x="823" y="43"/>
                    <a:pt x="1049" y="269"/>
                    <a:pt x="1049" y="546"/>
                  </a:cubicBezTo>
                  <a:cubicBezTo>
                    <a:pt x="1049" y="823"/>
                    <a:pt x="823" y="1049"/>
                    <a:pt x="546" y="1049"/>
                  </a:cubicBezTo>
                  <a:cubicBezTo>
                    <a:pt x="269" y="1049"/>
                    <a:pt x="43" y="823"/>
                    <a:pt x="43" y="546"/>
                  </a:cubicBezTo>
                  <a:cubicBezTo>
                    <a:pt x="43" y="269"/>
                    <a:pt x="269" y="43"/>
                    <a:pt x="546" y="43"/>
                  </a:cubicBezTo>
                  <a:moveTo>
                    <a:pt x="546" y="0"/>
                  </a:moveTo>
                  <a:cubicBezTo>
                    <a:pt x="244" y="0"/>
                    <a:pt x="0" y="244"/>
                    <a:pt x="0" y="546"/>
                  </a:cubicBezTo>
                  <a:cubicBezTo>
                    <a:pt x="0" y="848"/>
                    <a:pt x="244" y="1092"/>
                    <a:pt x="546" y="1092"/>
                  </a:cubicBezTo>
                  <a:cubicBezTo>
                    <a:pt x="848" y="1092"/>
                    <a:pt x="1092" y="848"/>
                    <a:pt x="1092" y="546"/>
                  </a:cubicBezTo>
                  <a:cubicBezTo>
                    <a:pt x="1092" y="244"/>
                    <a:pt x="848" y="0"/>
                    <a:pt x="546" y="0"/>
                  </a:cubicBezTo>
                  <a:close/>
                  <a:moveTo>
                    <a:pt x="782" y="690"/>
                  </a:moveTo>
                  <a:cubicBezTo>
                    <a:pt x="775" y="694"/>
                    <a:pt x="768" y="696"/>
                    <a:pt x="760" y="696"/>
                  </a:cubicBezTo>
                  <a:cubicBezTo>
                    <a:pt x="752" y="696"/>
                    <a:pt x="744" y="693"/>
                    <a:pt x="737" y="688"/>
                  </a:cubicBezTo>
                  <a:cubicBezTo>
                    <a:pt x="739" y="704"/>
                    <a:pt x="732" y="720"/>
                    <a:pt x="717" y="729"/>
                  </a:cubicBezTo>
                  <a:cubicBezTo>
                    <a:pt x="711" y="733"/>
                    <a:pt x="703" y="735"/>
                    <a:pt x="696" y="735"/>
                  </a:cubicBezTo>
                  <a:cubicBezTo>
                    <a:pt x="682" y="735"/>
                    <a:pt x="669" y="728"/>
                    <a:pt x="661" y="716"/>
                  </a:cubicBezTo>
                  <a:cubicBezTo>
                    <a:pt x="655" y="706"/>
                    <a:pt x="655" y="706"/>
                    <a:pt x="655" y="706"/>
                  </a:cubicBezTo>
                  <a:cubicBezTo>
                    <a:pt x="655" y="719"/>
                    <a:pt x="648" y="732"/>
                    <a:pt x="635" y="740"/>
                  </a:cubicBezTo>
                  <a:cubicBezTo>
                    <a:pt x="629" y="744"/>
                    <a:pt x="622" y="745"/>
                    <a:pt x="614" y="745"/>
                  </a:cubicBezTo>
                  <a:cubicBezTo>
                    <a:pt x="613" y="745"/>
                    <a:pt x="611" y="745"/>
                    <a:pt x="609" y="745"/>
                  </a:cubicBezTo>
                  <a:cubicBezTo>
                    <a:pt x="608" y="745"/>
                    <a:pt x="606" y="746"/>
                    <a:pt x="605" y="746"/>
                  </a:cubicBezTo>
                  <a:cubicBezTo>
                    <a:pt x="605" y="746"/>
                    <a:pt x="605" y="746"/>
                    <a:pt x="604" y="746"/>
                  </a:cubicBezTo>
                  <a:cubicBezTo>
                    <a:pt x="602" y="746"/>
                    <a:pt x="599" y="745"/>
                    <a:pt x="597" y="745"/>
                  </a:cubicBezTo>
                  <a:cubicBezTo>
                    <a:pt x="590" y="743"/>
                    <a:pt x="590" y="743"/>
                    <a:pt x="590" y="743"/>
                  </a:cubicBezTo>
                  <a:cubicBezTo>
                    <a:pt x="591" y="736"/>
                    <a:pt x="590" y="728"/>
                    <a:pt x="589" y="721"/>
                  </a:cubicBezTo>
                  <a:cubicBezTo>
                    <a:pt x="584" y="704"/>
                    <a:pt x="573" y="690"/>
                    <a:pt x="558" y="681"/>
                  </a:cubicBezTo>
                  <a:cubicBezTo>
                    <a:pt x="548" y="675"/>
                    <a:pt x="536" y="672"/>
                    <a:pt x="525" y="672"/>
                  </a:cubicBezTo>
                  <a:cubicBezTo>
                    <a:pt x="523" y="672"/>
                    <a:pt x="522" y="672"/>
                    <a:pt x="520" y="672"/>
                  </a:cubicBezTo>
                  <a:cubicBezTo>
                    <a:pt x="515" y="661"/>
                    <a:pt x="506" y="651"/>
                    <a:pt x="494" y="644"/>
                  </a:cubicBezTo>
                  <a:cubicBezTo>
                    <a:pt x="484" y="638"/>
                    <a:pt x="472" y="635"/>
                    <a:pt x="461" y="635"/>
                  </a:cubicBezTo>
                  <a:cubicBezTo>
                    <a:pt x="459" y="635"/>
                    <a:pt x="458" y="635"/>
                    <a:pt x="456" y="635"/>
                  </a:cubicBezTo>
                  <a:cubicBezTo>
                    <a:pt x="451" y="624"/>
                    <a:pt x="442" y="614"/>
                    <a:pt x="430" y="607"/>
                  </a:cubicBezTo>
                  <a:cubicBezTo>
                    <a:pt x="420" y="601"/>
                    <a:pt x="409" y="598"/>
                    <a:pt x="397" y="598"/>
                  </a:cubicBezTo>
                  <a:cubicBezTo>
                    <a:pt x="374" y="598"/>
                    <a:pt x="352" y="611"/>
                    <a:pt x="340" y="631"/>
                  </a:cubicBezTo>
                  <a:cubicBezTo>
                    <a:pt x="329" y="650"/>
                    <a:pt x="329" y="650"/>
                    <a:pt x="329" y="650"/>
                  </a:cubicBezTo>
                  <a:cubicBezTo>
                    <a:pt x="283" y="624"/>
                    <a:pt x="283" y="624"/>
                    <a:pt x="283" y="624"/>
                  </a:cubicBezTo>
                  <a:cubicBezTo>
                    <a:pt x="270" y="617"/>
                    <a:pt x="263" y="601"/>
                    <a:pt x="267" y="586"/>
                  </a:cubicBezTo>
                  <a:cubicBezTo>
                    <a:pt x="309" y="439"/>
                    <a:pt x="309" y="439"/>
                    <a:pt x="309" y="439"/>
                  </a:cubicBezTo>
                  <a:cubicBezTo>
                    <a:pt x="313" y="425"/>
                    <a:pt x="325" y="415"/>
                    <a:pt x="340" y="414"/>
                  </a:cubicBezTo>
                  <a:cubicBezTo>
                    <a:pt x="413" y="410"/>
                    <a:pt x="413" y="410"/>
                    <a:pt x="413" y="410"/>
                  </a:cubicBezTo>
                  <a:cubicBezTo>
                    <a:pt x="406" y="422"/>
                    <a:pt x="406" y="422"/>
                    <a:pt x="406" y="422"/>
                  </a:cubicBezTo>
                  <a:cubicBezTo>
                    <a:pt x="395" y="440"/>
                    <a:pt x="393" y="461"/>
                    <a:pt x="398" y="481"/>
                  </a:cubicBezTo>
                  <a:cubicBezTo>
                    <a:pt x="403" y="501"/>
                    <a:pt x="416" y="518"/>
                    <a:pt x="434" y="528"/>
                  </a:cubicBezTo>
                  <a:cubicBezTo>
                    <a:pt x="446" y="535"/>
                    <a:pt x="459" y="538"/>
                    <a:pt x="473" y="538"/>
                  </a:cubicBezTo>
                  <a:cubicBezTo>
                    <a:pt x="500" y="538"/>
                    <a:pt x="526" y="523"/>
                    <a:pt x="539" y="500"/>
                  </a:cubicBezTo>
                  <a:cubicBezTo>
                    <a:pt x="567" y="451"/>
                    <a:pt x="567" y="451"/>
                    <a:pt x="567" y="451"/>
                  </a:cubicBezTo>
                  <a:cubicBezTo>
                    <a:pt x="731" y="537"/>
                    <a:pt x="731" y="537"/>
                    <a:pt x="731" y="537"/>
                  </a:cubicBezTo>
                  <a:cubicBezTo>
                    <a:pt x="736" y="540"/>
                    <a:pt x="741" y="544"/>
                    <a:pt x="744" y="550"/>
                  </a:cubicBezTo>
                  <a:cubicBezTo>
                    <a:pt x="745" y="551"/>
                    <a:pt x="746" y="552"/>
                    <a:pt x="747" y="554"/>
                  </a:cubicBezTo>
                  <a:cubicBezTo>
                    <a:pt x="747" y="554"/>
                    <a:pt x="747" y="555"/>
                    <a:pt x="748" y="556"/>
                  </a:cubicBezTo>
                  <a:cubicBezTo>
                    <a:pt x="795" y="633"/>
                    <a:pt x="795" y="633"/>
                    <a:pt x="795" y="633"/>
                  </a:cubicBezTo>
                  <a:cubicBezTo>
                    <a:pt x="807" y="653"/>
                    <a:pt x="801" y="678"/>
                    <a:pt x="782" y="690"/>
                  </a:cubicBezTo>
                  <a:close/>
                  <a:moveTo>
                    <a:pt x="397" y="624"/>
                  </a:moveTo>
                  <a:cubicBezTo>
                    <a:pt x="383" y="624"/>
                    <a:pt x="370" y="632"/>
                    <a:pt x="362" y="644"/>
                  </a:cubicBezTo>
                  <a:cubicBezTo>
                    <a:pt x="327" y="705"/>
                    <a:pt x="327" y="705"/>
                    <a:pt x="327" y="705"/>
                  </a:cubicBezTo>
                  <a:cubicBezTo>
                    <a:pt x="316" y="724"/>
                    <a:pt x="323" y="749"/>
                    <a:pt x="342" y="760"/>
                  </a:cubicBezTo>
                  <a:cubicBezTo>
                    <a:pt x="348" y="764"/>
                    <a:pt x="355" y="765"/>
                    <a:pt x="362" y="765"/>
                  </a:cubicBezTo>
                  <a:cubicBezTo>
                    <a:pt x="371" y="765"/>
                    <a:pt x="379" y="762"/>
                    <a:pt x="386" y="757"/>
                  </a:cubicBezTo>
                  <a:cubicBezTo>
                    <a:pt x="384" y="773"/>
                    <a:pt x="392" y="788"/>
                    <a:pt x="406" y="797"/>
                  </a:cubicBezTo>
                  <a:cubicBezTo>
                    <a:pt x="412" y="800"/>
                    <a:pt x="419" y="802"/>
                    <a:pt x="426" y="802"/>
                  </a:cubicBezTo>
                  <a:cubicBezTo>
                    <a:pt x="440" y="802"/>
                    <a:pt x="453" y="795"/>
                    <a:pt x="461" y="782"/>
                  </a:cubicBezTo>
                  <a:cubicBezTo>
                    <a:pt x="466" y="772"/>
                    <a:pt x="466" y="772"/>
                    <a:pt x="466" y="772"/>
                  </a:cubicBezTo>
                  <a:cubicBezTo>
                    <a:pt x="467" y="785"/>
                    <a:pt x="474" y="798"/>
                    <a:pt x="486" y="805"/>
                  </a:cubicBezTo>
                  <a:cubicBezTo>
                    <a:pt x="493" y="808"/>
                    <a:pt x="499" y="810"/>
                    <a:pt x="506" y="810"/>
                  </a:cubicBezTo>
                  <a:cubicBezTo>
                    <a:pt x="520" y="810"/>
                    <a:pt x="534" y="803"/>
                    <a:pt x="541" y="790"/>
                  </a:cubicBezTo>
                  <a:cubicBezTo>
                    <a:pt x="559" y="758"/>
                    <a:pt x="559" y="758"/>
                    <a:pt x="559" y="758"/>
                  </a:cubicBezTo>
                  <a:cubicBezTo>
                    <a:pt x="570" y="739"/>
                    <a:pt x="564" y="715"/>
                    <a:pt x="545" y="703"/>
                  </a:cubicBezTo>
                  <a:cubicBezTo>
                    <a:pt x="538" y="700"/>
                    <a:pt x="531" y="698"/>
                    <a:pt x="525" y="698"/>
                  </a:cubicBezTo>
                  <a:cubicBezTo>
                    <a:pt x="516" y="698"/>
                    <a:pt x="508" y="701"/>
                    <a:pt x="501" y="706"/>
                  </a:cubicBezTo>
                  <a:cubicBezTo>
                    <a:pt x="502" y="691"/>
                    <a:pt x="495" y="675"/>
                    <a:pt x="481" y="667"/>
                  </a:cubicBezTo>
                  <a:cubicBezTo>
                    <a:pt x="475" y="663"/>
                    <a:pt x="468" y="661"/>
                    <a:pt x="461" y="661"/>
                  </a:cubicBezTo>
                  <a:cubicBezTo>
                    <a:pt x="452" y="661"/>
                    <a:pt x="444" y="664"/>
                    <a:pt x="437" y="669"/>
                  </a:cubicBezTo>
                  <a:cubicBezTo>
                    <a:pt x="439" y="654"/>
                    <a:pt x="431" y="638"/>
                    <a:pt x="417" y="630"/>
                  </a:cubicBezTo>
                  <a:cubicBezTo>
                    <a:pt x="411" y="626"/>
                    <a:pt x="404" y="624"/>
                    <a:pt x="397" y="624"/>
                  </a:cubicBezTo>
                  <a:moveTo>
                    <a:pt x="929" y="336"/>
                  </a:moveTo>
                  <a:cubicBezTo>
                    <a:pt x="792" y="377"/>
                    <a:pt x="792" y="377"/>
                    <a:pt x="792" y="377"/>
                  </a:cubicBezTo>
                  <a:cubicBezTo>
                    <a:pt x="899" y="739"/>
                    <a:pt x="899" y="739"/>
                    <a:pt x="899" y="739"/>
                  </a:cubicBezTo>
                  <a:cubicBezTo>
                    <a:pt x="944" y="726"/>
                    <a:pt x="944" y="726"/>
                    <a:pt x="944" y="726"/>
                  </a:cubicBezTo>
                  <a:cubicBezTo>
                    <a:pt x="969" y="671"/>
                    <a:pt x="983" y="610"/>
                    <a:pt x="983" y="546"/>
                  </a:cubicBezTo>
                  <a:cubicBezTo>
                    <a:pt x="983" y="470"/>
                    <a:pt x="963" y="399"/>
                    <a:pt x="929" y="336"/>
                  </a:cubicBezTo>
                  <a:close/>
                  <a:moveTo>
                    <a:pt x="163" y="336"/>
                  </a:moveTo>
                  <a:cubicBezTo>
                    <a:pt x="129" y="399"/>
                    <a:pt x="109" y="470"/>
                    <a:pt x="109" y="546"/>
                  </a:cubicBezTo>
                  <a:cubicBezTo>
                    <a:pt x="109" y="610"/>
                    <a:pt x="123" y="671"/>
                    <a:pt x="148" y="725"/>
                  </a:cubicBezTo>
                  <a:cubicBezTo>
                    <a:pt x="193" y="739"/>
                    <a:pt x="193" y="739"/>
                    <a:pt x="193" y="739"/>
                  </a:cubicBezTo>
                  <a:cubicBezTo>
                    <a:pt x="300" y="377"/>
                    <a:pt x="300" y="377"/>
                    <a:pt x="300" y="377"/>
                  </a:cubicBezTo>
                  <a:lnTo>
                    <a:pt x="163" y="336"/>
                  </a:lnTo>
                  <a:close/>
                  <a:moveTo>
                    <a:pt x="305" y="692"/>
                  </a:moveTo>
                  <a:cubicBezTo>
                    <a:pt x="316" y="673"/>
                    <a:pt x="316" y="673"/>
                    <a:pt x="316" y="673"/>
                  </a:cubicBezTo>
                  <a:cubicBezTo>
                    <a:pt x="270" y="647"/>
                    <a:pt x="270" y="647"/>
                    <a:pt x="270" y="647"/>
                  </a:cubicBezTo>
                  <a:cubicBezTo>
                    <a:pt x="266" y="645"/>
                    <a:pt x="263" y="642"/>
                    <a:pt x="259" y="639"/>
                  </a:cubicBezTo>
                  <a:cubicBezTo>
                    <a:pt x="255" y="647"/>
                    <a:pt x="255" y="647"/>
                    <a:pt x="255" y="647"/>
                  </a:cubicBezTo>
                  <a:cubicBezTo>
                    <a:pt x="243" y="668"/>
                    <a:pt x="250" y="695"/>
                    <a:pt x="271" y="707"/>
                  </a:cubicBezTo>
                  <a:cubicBezTo>
                    <a:pt x="277" y="711"/>
                    <a:pt x="285" y="712"/>
                    <a:pt x="292" y="712"/>
                  </a:cubicBezTo>
                  <a:cubicBezTo>
                    <a:pt x="294" y="712"/>
                    <a:pt x="296" y="712"/>
                    <a:pt x="298" y="712"/>
                  </a:cubicBezTo>
                  <a:cubicBezTo>
                    <a:pt x="299" y="705"/>
                    <a:pt x="301" y="698"/>
                    <a:pt x="305" y="692"/>
                  </a:cubicBezTo>
                  <a:close/>
                  <a:moveTo>
                    <a:pt x="821" y="566"/>
                  </a:moveTo>
                  <a:cubicBezTo>
                    <a:pt x="773" y="412"/>
                    <a:pt x="773" y="412"/>
                    <a:pt x="773" y="412"/>
                  </a:cubicBezTo>
                  <a:cubicBezTo>
                    <a:pt x="768" y="397"/>
                    <a:pt x="755" y="387"/>
                    <a:pt x="740" y="386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606" y="357"/>
                    <a:pt x="606" y="357"/>
                    <a:pt x="606" y="357"/>
                  </a:cubicBezTo>
                  <a:cubicBezTo>
                    <a:pt x="527" y="340"/>
                    <a:pt x="527" y="340"/>
                    <a:pt x="527" y="340"/>
                  </a:cubicBezTo>
                  <a:cubicBezTo>
                    <a:pt x="527" y="340"/>
                    <a:pt x="526" y="340"/>
                    <a:pt x="525" y="340"/>
                  </a:cubicBezTo>
                  <a:cubicBezTo>
                    <a:pt x="525" y="340"/>
                    <a:pt x="525" y="340"/>
                    <a:pt x="525" y="340"/>
                  </a:cubicBezTo>
                  <a:cubicBezTo>
                    <a:pt x="524" y="340"/>
                    <a:pt x="524" y="340"/>
                    <a:pt x="523" y="340"/>
                  </a:cubicBezTo>
                  <a:cubicBezTo>
                    <a:pt x="518" y="339"/>
                    <a:pt x="518" y="339"/>
                    <a:pt x="518" y="339"/>
                  </a:cubicBezTo>
                  <a:cubicBezTo>
                    <a:pt x="519" y="340"/>
                    <a:pt x="519" y="340"/>
                    <a:pt x="519" y="340"/>
                  </a:cubicBezTo>
                  <a:cubicBezTo>
                    <a:pt x="517" y="339"/>
                    <a:pt x="515" y="339"/>
                    <a:pt x="514" y="339"/>
                  </a:cubicBezTo>
                  <a:cubicBezTo>
                    <a:pt x="496" y="339"/>
                    <a:pt x="479" y="348"/>
                    <a:pt x="469" y="364"/>
                  </a:cubicBezTo>
                  <a:cubicBezTo>
                    <a:pt x="428" y="435"/>
                    <a:pt x="428" y="435"/>
                    <a:pt x="428" y="435"/>
                  </a:cubicBezTo>
                  <a:cubicBezTo>
                    <a:pt x="414" y="460"/>
                    <a:pt x="423" y="491"/>
                    <a:pt x="447" y="505"/>
                  </a:cubicBezTo>
                  <a:cubicBezTo>
                    <a:pt x="455" y="510"/>
                    <a:pt x="464" y="512"/>
                    <a:pt x="473" y="512"/>
                  </a:cubicBezTo>
                  <a:cubicBezTo>
                    <a:pt x="490" y="512"/>
                    <a:pt x="507" y="503"/>
                    <a:pt x="517" y="487"/>
                  </a:cubicBezTo>
                  <a:cubicBezTo>
                    <a:pt x="557" y="416"/>
                    <a:pt x="557" y="416"/>
                    <a:pt x="557" y="416"/>
                  </a:cubicBezTo>
                  <a:cubicBezTo>
                    <a:pt x="743" y="514"/>
                    <a:pt x="743" y="514"/>
                    <a:pt x="743" y="514"/>
                  </a:cubicBezTo>
                  <a:cubicBezTo>
                    <a:pt x="752" y="519"/>
                    <a:pt x="759" y="526"/>
                    <a:pt x="765" y="534"/>
                  </a:cubicBezTo>
                  <a:cubicBezTo>
                    <a:pt x="766" y="536"/>
                    <a:pt x="768" y="538"/>
                    <a:pt x="769" y="540"/>
                  </a:cubicBezTo>
                  <a:cubicBezTo>
                    <a:pt x="770" y="541"/>
                    <a:pt x="770" y="542"/>
                    <a:pt x="771" y="543"/>
                  </a:cubicBezTo>
                  <a:cubicBezTo>
                    <a:pt x="808" y="605"/>
                    <a:pt x="808" y="605"/>
                    <a:pt x="808" y="605"/>
                  </a:cubicBezTo>
                  <a:cubicBezTo>
                    <a:pt x="820" y="596"/>
                    <a:pt x="825" y="580"/>
                    <a:pt x="821" y="566"/>
                  </a:cubicBezTo>
                  <a:close/>
                </a:path>
              </a:pathLst>
            </a:custGeom>
            <a:solidFill>
              <a:srgbClr val="D39E1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953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9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29DE2-558A-2415-FCB3-F7A6D7205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2D377F9-E6D6-24DD-B085-27415AD1A762}"/>
              </a:ext>
            </a:extLst>
          </p:cNvPr>
          <p:cNvSpPr txBox="1"/>
          <p:nvPr/>
        </p:nvSpPr>
        <p:spPr>
          <a:xfrm>
            <a:off x="6712085" y="723628"/>
            <a:ext cx="43526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Portafolio de servicios</a:t>
            </a:r>
          </a:p>
        </p:txBody>
      </p:sp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A08D519D-6427-F3BC-A57F-A67FDBA89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761067"/>
              </p:ext>
            </p:extLst>
          </p:nvPr>
        </p:nvGraphicFramePr>
        <p:xfrm>
          <a:off x="838200" y="1757680"/>
          <a:ext cx="10515600" cy="3974593"/>
        </p:xfrm>
        <a:graphic>
          <a:graphicData uri="http://schemas.openxmlformats.org/drawingml/2006/table">
            <a:tbl>
              <a:tblPr firstRow="1" firstCol="1" bandRow="1">
                <a:tableStyleId>{775DCB02-9BB8-47FD-8907-85C794F793BA}</a:tableStyleId>
              </a:tblPr>
              <a:tblGrid>
                <a:gridCol w="2893142">
                  <a:extLst>
                    <a:ext uri="{9D8B030D-6E8A-4147-A177-3AD203B41FA5}">
                      <a16:colId xmlns:a16="http://schemas.microsoft.com/office/drawing/2014/main" val="3586503072"/>
                    </a:ext>
                  </a:extLst>
                </a:gridCol>
                <a:gridCol w="4420437">
                  <a:extLst>
                    <a:ext uri="{9D8B030D-6E8A-4147-A177-3AD203B41FA5}">
                      <a16:colId xmlns:a16="http://schemas.microsoft.com/office/drawing/2014/main" val="1654262288"/>
                    </a:ext>
                  </a:extLst>
                </a:gridCol>
                <a:gridCol w="3202021">
                  <a:extLst>
                    <a:ext uri="{9D8B030D-6E8A-4147-A177-3AD203B41FA5}">
                      <a16:colId xmlns:a16="http://schemas.microsoft.com/office/drawing/2014/main" val="39078896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6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Línea Estratégica</a:t>
                      </a:r>
                      <a:endParaRPr lang="es-CO" sz="16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6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Servicios</a:t>
                      </a:r>
                      <a:endParaRPr lang="es-CO" sz="16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6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Público Objetivo</a:t>
                      </a:r>
                      <a:endParaRPr lang="es-CO" sz="16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5256524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 err="1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Agrocomercio</a:t>
                      </a: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 y Distribución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Compra, venta y exportación de productos agropecuarios e insumos; </a:t>
                      </a:r>
                      <a:r>
                        <a:rPr lang="es-CO" sz="1400" kern="100" dirty="0" err="1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marketplace</a:t>
                      </a: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 B2B y B2C; logística y financiación comercial.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Productores, agrocomerciantes, distribuidores.</a:t>
                      </a:r>
                      <a:endParaRPr lang="es-CO" sz="1400" kern="10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extLst>
                  <a:ext uri="{0D108BD9-81ED-4DB2-BD59-A6C34878D82A}">
                    <a16:rowId xmlns:a16="http://schemas.microsoft.com/office/drawing/2014/main" val="401494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Agroindustria e Innovación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Diseño y ejecución de plantas piloto (ej. polvo de ahuyama, ñame, malanga); I+D+i en nuevos productos; gestión de patentes y marcas.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Cooperativas, Mipymes, asociaciones productoras.</a:t>
                      </a:r>
                      <a:endParaRPr lang="es-CO" sz="1400" kern="10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extLst>
                  <a:ext uri="{0D108BD9-81ED-4DB2-BD59-A6C34878D82A}">
                    <a16:rowId xmlns:a16="http://schemas.microsoft.com/office/drawing/2014/main" val="32106275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Consultoría y Gestión del Desarrollo</a:t>
                      </a:r>
                      <a:endParaRPr lang="es-CO" sz="1400" kern="10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Diseño e implementación de proyectos productivos y territoriales; interventoría técnica; certificaciones (sostenibilidad, trazabilidad, BPM).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Entidades públicas, cooperación internacional, ONG, empresas.</a:t>
                      </a:r>
                      <a:endParaRPr lang="es-CO" sz="1400" kern="10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extLst>
                  <a:ext uri="{0D108BD9-81ED-4DB2-BD59-A6C34878D82A}">
                    <a16:rowId xmlns:a16="http://schemas.microsoft.com/office/drawing/2014/main" val="41757601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Servicios Digitales y TIC Agro</a:t>
                      </a:r>
                      <a:endParaRPr lang="es-CO" sz="1400" kern="10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Desarrollo de soluciones digitales (apps, </a:t>
                      </a:r>
                      <a:r>
                        <a:rPr lang="es-CO" sz="1400" kern="100" dirty="0" err="1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ERPs</a:t>
                      </a: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 rurales, trazabilidad </a:t>
                      </a:r>
                      <a:r>
                        <a:rPr lang="es-CO" sz="1400" kern="100" dirty="0" err="1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blockchain</a:t>
                      </a: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); plataformas de e-commerce agropecuario.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Productores, comercializadores, gobiernos locales.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extLst>
                  <a:ext uri="{0D108BD9-81ED-4DB2-BD59-A6C34878D82A}">
                    <a16:rowId xmlns:a16="http://schemas.microsoft.com/office/drawing/2014/main" val="24239303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Formación y Asistencia Técnica</a:t>
                      </a:r>
                      <a:endParaRPr lang="es-CO" sz="1400" kern="10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Escuelas de campo, cursos en innovación agropecuaria, programas de fortalecimiento empresarial rural.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Comunidades rurales, jóvenes emprendedores, técnicos.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extLst>
                  <a:ext uri="{0D108BD9-81ED-4DB2-BD59-A6C34878D82A}">
                    <a16:rowId xmlns:a16="http://schemas.microsoft.com/office/drawing/2014/main" val="1307849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Consultoría Gerencial y Empresarial</a:t>
                      </a:r>
                      <a:endParaRPr lang="es-CO" sz="1400" kern="10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Estrategia, innovación, finanzas sostenibles, planeación, gestión del cambio organizacional.</a:t>
                      </a:r>
                      <a:endParaRPr lang="es-CO" sz="1400" kern="10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s-CO" sz="1400" kern="100" dirty="0">
                          <a:solidFill>
                            <a:schemeClr val="tx1"/>
                          </a:solidFill>
                          <a:effectLst/>
                          <a:latin typeface="Monserrat"/>
                        </a:rPr>
                        <a:t>Empresas privadas y entidades públicas.</a:t>
                      </a:r>
                      <a:endParaRPr lang="es-CO" sz="1400" kern="100" dirty="0">
                        <a:solidFill>
                          <a:schemeClr val="tx1"/>
                        </a:solidFill>
                        <a:effectLst/>
                        <a:latin typeface="Monserra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00" marR="108000" marT="9525" marB="9525" anchor="ctr"/>
                </a:tc>
                <a:extLst>
                  <a:ext uri="{0D108BD9-81ED-4DB2-BD59-A6C34878D82A}">
                    <a16:rowId xmlns:a16="http://schemas.microsoft.com/office/drawing/2014/main" val="1292881800"/>
                  </a:ext>
                </a:extLst>
              </a:tr>
            </a:tbl>
          </a:graphicData>
        </a:graphic>
      </p:graphicFrame>
      <p:pic>
        <p:nvPicPr>
          <p:cNvPr id="3" name="Imagen 2">
            <a:extLst>
              <a:ext uri="{FF2B5EF4-FFF2-40B4-BE49-F238E27FC236}">
                <a16:creationId xmlns:a16="http://schemas.microsoft.com/office/drawing/2014/main" id="{E44674B0-26D9-DEF5-B576-C1CF12F1A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45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5E41B4-3ADE-090F-79AF-5201B1B8C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8D942A6-6538-354A-7A8E-A28565EE5316}"/>
              </a:ext>
            </a:extLst>
          </p:cNvPr>
          <p:cNvSpPr txBox="1"/>
          <p:nvPr/>
        </p:nvSpPr>
        <p:spPr>
          <a:xfrm>
            <a:off x="6373980" y="400025"/>
            <a:ext cx="452769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Estructuración organizacional</a:t>
            </a:r>
            <a:endParaRPr lang="es-CO" sz="3200" b="1" dirty="0">
              <a:solidFill>
                <a:srgbClr val="3E4943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F932A94-406A-284F-CA0A-C8F793A6A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  <p:sp>
        <p:nvSpPr>
          <p:cNvPr id="6" name="Elipse 1">
            <a:extLst>
              <a:ext uri="{FF2B5EF4-FFF2-40B4-BE49-F238E27FC236}">
                <a16:creationId xmlns:a16="http://schemas.microsoft.com/office/drawing/2014/main" id="{BE0BDCD4-BF68-E5C6-F11F-D5D8DB074F20}"/>
              </a:ext>
            </a:extLst>
          </p:cNvPr>
          <p:cNvSpPr/>
          <p:nvPr/>
        </p:nvSpPr>
        <p:spPr>
          <a:xfrm>
            <a:off x="8627298" y="4952037"/>
            <a:ext cx="141584" cy="120417"/>
          </a:xfrm>
          <a:prstGeom prst="ellipse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endParaRPr lang="es-CO" sz="1200" b="1" kern="0">
              <a:solidFill>
                <a:prstClr val="white"/>
              </a:solidFill>
              <a:latin typeface="Helvetica"/>
              <a:sym typeface="Arial"/>
            </a:endParaRPr>
          </a:p>
        </p:txBody>
      </p:sp>
      <p:sp>
        <p:nvSpPr>
          <p:cNvPr id="7" name="Rectangle: Rounded Corners 7">
            <a:hlinkClick r:id="" action="ppaction://noaction"/>
            <a:extLst>
              <a:ext uri="{FF2B5EF4-FFF2-40B4-BE49-F238E27FC236}">
                <a16:creationId xmlns:a16="http://schemas.microsoft.com/office/drawing/2014/main" id="{0F6BC21F-9028-BC02-F066-AF48579CDC5D}"/>
              </a:ext>
            </a:extLst>
          </p:cNvPr>
          <p:cNvSpPr/>
          <p:nvPr/>
        </p:nvSpPr>
        <p:spPr bwMode="ltGray">
          <a:xfrm>
            <a:off x="4974501" y="2662225"/>
            <a:ext cx="2183011" cy="52669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54279" tIns="68933" rIns="54279" bIns="68933"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r>
              <a:rPr lang="es-CO" sz="1400" b="1" kern="0" dirty="0">
                <a:solidFill>
                  <a:prstClr val="white"/>
                </a:solidFill>
                <a:latin typeface="Helvetica"/>
                <a:cs typeface="Arial"/>
                <a:sym typeface="Arial"/>
              </a:rPr>
              <a:t>Gerente</a:t>
            </a: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1B49B26F-8DE6-4008-54A4-A0DB3DA708BA}"/>
              </a:ext>
            </a:extLst>
          </p:cNvPr>
          <p:cNvSpPr/>
          <p:nvPr/>
        </p:nvSpPr>
        <p:spPr bwMode="ltGray">
          <a:xfrm>
            <a:off x="4974775" y="1635696"/>
            <a:ext cx="2183011" cy="52669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  <a:effectLst/>
        </p:spPr>
        <p:txBody>
          <a:bodyPr lIns="54279" tIns="68933" rIns="54279" bIns="68933"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r>
              <a:rPr lang="es-CO" sz="1400" b="1" kern="0" dirty="0">
                <a:solidFill>
                  <a:srgbClr val="000000"/>
                </a:solidFill>
                <a:latin typeface="Helvetica"/>
                <a:cs typeface="Arial"/>
                <a:sym typeface="Arial"/>
              </a:rPr>
              <a:t>Junta Directiva</a:t>
            </a:r>
          </a:p>
        </p:txBody>
      </p:sp>
      <p:cxnSp>
        <p:nvCxnSpPr>
          <p:cNvPr id="9" name="Elbow Connector 59">
            <a:extLst>
              <a:ext uri="{FF2B5EF4-FFF2-40B4-BE49-F238E27FC236}">
                <a16:creationId xmlns:a16="http://schemas.microsoft.com/office/drawing/2014/main" id="{F815AF78-5B6A-B460-A17E-2C4329D67CBA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rot="5400000">
            <a:off x="5816228" y="2412172"/>
            <a:ext cx="499832" cy="274"/>
          </a:xfrm>
          <a:prstGeom prst="bentConnector3">
            <a:avLst>
              <a:gd name="adj1" fmla="val 50000"/>
            </a:avLst>
          </a:prstGeom>
          <a:noFill/>
          <a:ln w="3175" cap="flat" cmpd="sng" algn="ctr">
            <a:solidFill>
              <a:schemeClr val="tx1"/>
            </a:solidFill>
            <a:prstDash val="dash"/>
          </a:ln>
          <a:effectLst/>
        </p:spPr>
      </p:cxnSp>
      <p:sp>
        <p:nvSpPr>
          <p:cNvPr id="10" name="Rectangle: Rounded Corners 10">
            <a:hlinkClick r:id="" action="ppaction://noaction"/>
            <a:extLst>
              <a:ext uri="{FF2B5EF4-FFF2-40B4-BE49-F238E27FC236}">
                <a16:creationId xmlns:a16="http://schemas.microsoft.com/office/drawing/2014/main" id="{26F860EE-CE87-52A7-B4B1-8E046D0F1BBD}"/>
              </a:ext>
            </a:extLst>
          </p:cNvPr>
          <p:cNvSpPr/>
          <p:nvPr/>
        </p:nvSpPr>
        <p:spPr bwMode="ltGray">
          <a:xfrm>
            <a:off x="7140243" y="3424951"/>
            <a:ext cx="1759642" cy="447053"/>
          </a:xfrm>
          <a:prstGeom prst="roundRect">
            <a:avLst/>
          </a:prstGeom>
          <a:solidFill>
            <a:srgbClr val="EFD9BF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54279" tIns="68933" rIns="54279" bIns="68933"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r>
              <a:rPr lang="es-CO" sz="1050" kern="0" dirty="0">
                <a:solidFill>
                  <a:prstClr val="black"/>
                </a:solidFill>
                <a:latin typeface="Helvetica"/>
                <a:cs typeface="Arial"/>
                <a:sym typeface="Arial"/>
              </a:rPr>
              <a:t>Jurídica y Asuntos Regulatorios</a:t>
            </a:r>
            <a:endParaRPr lang="es-MX" sz="1050" kern="0" dirty="0">
              <a:solidFill>
                <a:prstClr val="black"/>
              </a:solidFill>
              <a:latin typeface="Helvetica"/>
              <a:cs typeface="Arial"/>
              <a:sym typeface="Arial"/>
            </a:endParaRPr>
          </a:p>
        </p:txBody>
      </p:sp>
      <p:sp>
        <p:nvSpPr>
          <p:cNvPr id="11" name="Rectangle: Rounded Corners 11">
            <a:hlinkClick r:id="" action="ppaction://noaction"/>
            <a:extLst>
              <a:ext uri="{FF2B5EF4-FFF2-40B4-BE49-F238E27FC236}">
                <a16:creationId xmlns:a16="http://schemas.microsoft.com/office/drawing/2014/main" id="{CF19B60B-802C-5756-9894-50148FB0FA92}"/>
              </a:ext>
            </a:extLst>
          </p:cNvPr>
          <p:cNvSpPr/>
          <p:nvPr/>
        </p:nvSpPr>
        <p:spPr bwMode="ltGray">
          <a:xfrm>
            <a:off x="3320229" y="3467647"/>
            <a:ext cx="1759642" cy="375846"/>
          </a:xfrm>
          <a:prstGeom prst="roundRect">
            <a:avLst/>
          </a:prstGeom>
          <a:solidFill>
            <a:srgbClr val="EFD9BF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54279" tIns="68933" rIns="54279" bIns="68933"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</a:pPr>
            <a:r>
              <a:rPr lang="es-CO" sz="1050" kern="0" dirty="0">
                <a:solidFill>
                  <a:prstClr val="black"/>
                </a:solidFill>
                <a:latin typeface="Helvetica"/>
                <a:cs typeface="Arial"/>
                <a:sym typeface="Arial"/>
              </a:rPr>
              <a:t>Negocios responsables y sostenibles </a:t>
            </a:r>
          </a:p>
        </p:txBody>
      </p:sp>
      <p:cxnSp>
        <p:nvCxnSpPr>
          <p:cNvPr id="15" name="Elbow Connector 59">
            <a:extLst>
              <a:ext uri="{FF2B5EF4-FFF2-40B4-BE49-F238E27FC236}">
                <a16:creationId xmlns:a16="http://schemas.microsoft.com/office/drawing/2014/main" id="{A0AB7088-2F45-2E30-7F42-8E87BDD39426}"/>
              </a:ext>
            </a:extLst>
          </p:cNvPr>
          <p:cNvCxnSpPr>
            <a:cxnSpLocks/>
            <a:stCxn id="7" idx="2"/>
            <a:endCxn id="57" idx="0"/>
          </p:cNvCxnSpPr>
          <p:nvPr/>
        </p:nvCxnSpPr>
        <p:spPr>
          <a:xfrm rot="16200000" flipH="1">
            <a:off x="4772554" y="4482374"/>
            <a:ext cx="2589623" cy="2717"/>
          </a:xfrm>
          <a:prstGeom prst="bentConnector3">
            <a:avLst>
              <a:gd name="adj1" fmla="val 50000"/>
            </a:avLst>
          </a:prstGeom>
          <a:noFill/>
          <a:ln w="317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16" name="Rectangle: Rounded Corners 16">
            <a:hlinkClick r:id="" action="ppaction://noaction"/>
            <a:extLst>
              <a:ext uri="{FF2B5EF4-FFF2-40B4-BE49-F238E27FC236}">
                <a16:creationId xmlns:a16="http://schemas.microsoft.com/office/drawing/2014/main" id="{EF94DCFA-1238-E454-B49A-46E4D2CE5F12}"/>
              </a:ext>
            </a:extLst>
          </p:cNvPr>
          <p:cNvSpPr/>
          <p:nvPr/>
        </p:nvSpPr>
        <p:spPr bwMode="ltGray">
          <a:xfrm>
            <a:off x="8627298" y="4600243"/>
            <a:ext cx="1935604" cy="459202"/>
          </a:xfrm>
          <a:prstGeom prst="roundRect">
            <a:avLst/>
          </a:prstGeom>
          <a:solidFill>
            <a:srgbClr val="C49E4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54279" tIns="68933" rIns="54279" bIns="68933"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r>
              <a:rPr lang="es-CO" sz="1200" b="1" kern="0" dirty="0">
                <a:solidFill>
                  <a:prstClr val="white"/>
                </a:solidFill>
                <a:latin typeface="Helvetica"/>
                <a:cs typeface="Arial"/>
                <a:sym typeface="Arial"/>
              </a:rPr>
              <a:t>Unidad de negocio n</a:t>
            </a:r>
          </a:p>
          <a:p>
            <a:pPr algn="ctr" defTabSz="1092986">
              <a:buClr>
                <a:srgbClr val="000000"/>
              </a:buClr>
              <a:defRPr/>
            </a:pPr>
            <a:r>
              <a:rPr lang="es-CO" sz="1200" kern="0" dirty="0">
                <a:solidFill>
                  <a:prstClr val="white"/>
                </a:solidFill>
                <a:latin typeface="Helvetica"/>
                <a:cs typeface="Arial"/>
                <a:sym typeface="Arial"/>
              </a:rPr>
              <a:t>(jefe de planta)</a:t>
            </a:r>
          </a:p>
        </p:txBody>
      </p:sp>
      <p:sp>
        <p:nvSpPr>
          <p:cNvPr id="19" name="Rectangle: Rounded Corners 19">
            <a:hlinkClick r:id="" action="ppaction://noaction"/>
            <a:extLst>
              <a:ext uri="{FF2B5EF4-FFF2-40B4-BE49-F238E27FC236}">
                <a16:creationId xmlns:a16="http://schemas.microsoft.com/office/drawing/2014/main" id="{B1517A1C-0287-B878-4B24-764E447371C0}"/>
              </a:ext>
            </a:extLst>
          </p:cNvPr>
          <p:cNvSpPr/>
          <p:nvPr/>
        </p:nvSpPr>
        <p:spPr bwMode="ltGray">
          <a:xfrm>
            <a:off x="6309981" y="4600243"/>
            <a:ext cx="1935604" cy="459202"/>
          </a:xfrm>
          <a:prstGeom prst="roundRect">
            <a:avLst/>
          </a:prstGeom>
          <a:solidFill>
            <a:srgbClr val="C49E4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54279" tIns="68933" rIns="54279" bIns="68933"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r>
              <a:rPr lang="es-CO" sz="1200" b="1" kern="0" dirty="0">
                <a:solidFill>
                  <a:prstClr val="white"/>
                </a:solidFill>
                <a:latin typeface="Helvetica"/>
                <a:cs typeface="Arial"/>
                <a:sym typeface="Arial"/>
              </a:rPr>
              <a:t>Unidad de negocio 3</a:t>
            </a:r>
            <a:endParaRPr lang="es-CO" sz="1200" kern="0" dirty="0">
              <a:solidFill>
                <a:prstClr val="white"/>
              </a:solidFill>
              <a:latin typeface="Helvetica"/>
              <a:cs typeface="Arial"/>
              <a:sym typeface="Arial"/>
            </a:endParaRPr>
          </a:p>
          <a:p>
            <a:pPr algn="ctr" defTabSz="1092986">
              <a:buClr>
                <a:srgbClr val="000000"/>
              </a:buClr>
              <a:defRPr/>
            </a:pPr>
            <a:r>
              <a:rPr lang="es-CO" sz="1200" kern="0" dirty="0">
                <a:solidFill>
                  <a:prstClr val="white"/>
                </a:solidFill>
                <a:latin typeface="Helvetica"/>
                <a:cs typeface="Arial"/>
                <a:sym typeface="Arial"/>
              </a:rPr>
              <a:t>(jefe de planta)</a:t>
            </a:r>
          </a:p>
        </p:txBody>
      </p:sp>
      <p:cxnSp>
        <p:nvCxnSpPr>
          <p:cNvPr id="20" name="Elbow Connector 67">
            <a:extLst>
              <a:ext uri="{FF2B5EF4-FFF2-40B4-BE49-F238E27FC236}">
                <a16:creationId xmlns:a16="http://schemas.microsoft.com/office/drawing/2014/main" id="{FC5DF494-6393-9A18-2198-387B87A2E824}"/>
              </a:ext>
            </a:extLst>
          </p:cNvPr>
          <p:cNvCxnSpPr>
            <a:cxnSpLocks/>
            <a:stCxn id="26" idx="0"/>
            <a:endCxn id="16" idx="0"/>
          </p:cNvCxnSpPr>
          <p:nvPr/>
        </p:nvCxnSpPr>
        <p:spPr>
          <a:xfrm rot="5400000" flipH="1" flipV="1">
            <a:off x="6050824" y="1055968"/>
            <a:ext cx="12700" cy="7088551"/>
          </a:xfrm>
          <a:prstGeom prst="bentConnector3">
            <a:avLst>
              <a:gd name="adj1" fmla="val 1800000"/>
            </a:avLst>
          </a:prstGeom>
          <a:noFill/>
          <a:ln w="3175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</p:cxnSp>
      <p:sp>
        <p:nvSpPr>
          <p:cNvPr id="25" name="Elipse 84">
            <a:extLst>
              <a:ext uri="{FF2B5EF4-FFF2-40B4-BE49-F238E27FC236}">
                <a16:creationId xmlns:a16="http://schemas.microsoft.com/office/drawing/2014/main" id="{092D6E01-62A9-00AC-5C3A-3DC913E458C7}"/>
              </a:ext>
            </a:extLst>
          </p:cNvPr>
          <p:cNvSpPr/>
          <p:nvPr/>
        </p:nvSpPr>
        <p:spPr>
          <a:xfrm>
            <a:off x="1448082" y="4917993"/>
            <a:ext cx="141584" cy="120417"/>
          </a:xfrm>
          <a:prstGeom prst="ellipse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endParaRPr lang="es-CO" sz="1200" b="1" kern="0">
              <a:solidFill>
                <a:prstClr val="black"/>
              </a:solidFill>
              <a:latin typeface="Helvetica"/>
              <a:sym typeface="Arial"/>
            </a:endParaRPr>
          </a:p>
        </p:txBody>
      </p:sp>
      <p:sp>
        <p:nvSpPr>
          <p:cNvPr id="26" name="Rectangle: Rounded Corners 26">
            <a:hlinkClick r:id="" action="ppaction://noaction"/>
            <a:extLst>
              <a:ext uri="{FF2B5EF4-FFF2-40B4-BE49-F238E27FC236}">
                <a16:creationId xmlns:a16="http://schemas.microsoft.com/office/drawing/2014/main" id="{06C08BD7-CBEB-DA5F-EAC0-B4B9DCBACCC0}"/>
              </a:ext>
            </a:extLst>
          </p:cNvPr>
          <p:cNvSpPr/>
          <p:nvPr/>
        </p:nvSpPr>
        <p:spPr bwMode="ltGray">
          <a:xfrm>
            <a:off x="1538747" y="4600243"/>
            <a:ext cx="1935604" cy="467476"/>
          </a:xfrm>
          <a:prstGeom prst="roundRect">
            <a:avLst/>
          </a:prstGeom>
          <a:solidFill>
            <a:srgbClr val="C49E4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54279" tIns="68933" rIns="54279" bIns="68933"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r>
              <a:rPr lang="es-CO" sz="1200" b="1" kern="0" dirty="0">
                <a:solidFill>
                  <a:prstClr val="white"/>
                </a:solidFill>
                <a:latin typeface="Helvetica"/>
                <a:cs typeface="Arial"/>
                <a:sym typeface="Arial"/>
              </a:rPr>
              <a:t>Unidad de negocio 1</a:t>
            </a:r>
          </a:p>
          <a:p>
            <a:pPr algn="ctr" defTabSz="1092986">
              <a:buClr>
                <a:srgbClr val="000000"/>
              </a:buClr>
              <a:defRPr/>
            </a:pPr>
            <a:r>
              <a:rPr lang="es-CO" sz="1200" kern="0" dirty="0">
                <a:solidFill>
                  <a:prstClr val="white"/>
                </a:solidFill>
                <a:latin typeface="Helvetica"/>
                <a:cs typeface="Arial"/>
                <a:sym typeface="Arial"/>
              </a:rPr>
              <a:t>(jefe de planta)</a:t>
            </a:r>
          </a:p>
        </p:txBody>
      </p:sp>
      <p:sp>
        <p:nvSpPr>
          <p:cNvPr id="31" name="Rectangle: Rounded Corners 31">
            <a:hlinkClick r:id="" action="ppaction://noaction"/>
            <a:extLst>
              <a:ext uri="{FF2B5EF4-FFF2-40B4-BE49-F238E27FC236}">
                <a16:creationId xmlns:a16="http://schemas.microsoft.com/office/drawing/2014/main" id="{00BAE847-4101-8393-E0BF-F798EFAB1E5F}"/>
              </a:ext>
            </a:extLst>
          </p:cNvPr>
          <p:cNvSpPr/>
          <p:nvPr/>
        </p:nvSpPr>
        <p:spPr bwMode="ltGray">
          <a:xfrm>
            <a:off x="3951046" y="4600243"/>
            <a:ext cx="1928441" cy="467476"/>
          </a:xfrm>
          <a:prstGeom prst="roundRect">
            <a:avLst/>
          </a:prstGeom>
          <a:solidFill>
            <a:srgbClr val="C49E4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54279" tIns="68933" rIns="54279" bIns="68933"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r>
              <a:rPr lang="es-CO" sz="1200" b="1" kern="0" dirty="0">
                <a:solidFill>
                  <a:prstClr val="white"/>
                </a:solidFill>
                <a:latin typeface="Helvetica"/>
                <a:cs typeface="Arial"/>
                <a:sym typeface="Arial"/>
              </a:rPr>
              <a:t>Unidad de negocio 2</a:t>
            </a:r>
          </a:p>
          <a:p>
            <a:pPr algn="ctr" defTabSz="1092986">
              <a:buClr>
                <a:srgbClr val="000000"/>
              </a:buClr>
              <a:defRPr/>
            </a:pPr>
            <a:r>
              <a:rPr lang="es-CO" sz="1200" kern="0" dirty="0">
                <a:solidFill>
                  <a:prstClr val="white"/>
                </a:solidFill>
                <a:latin typeface="Helvetica"/>
                <a:cs typeface="Arial"/>
                <a:sym typeface="Arial"/>
              </a:rPr>
              <a:t>(jefe de planta)</a:t>
            </a:r>
          </a:p>
        </p:txBody>
      </p:sp>
      <p:sp>
        <p:nvSpPr>
          <p:cNvPr id="44" name="Elipse 104">
            <a:extLst>
              <a:ext uri="{FF2B5EF4-FFF2-40B4-BE49-F238E27FC236}">
                <a16:creationId xmlns:a16="http://schemas.microsoft.com/office/drawing/2014/main" id="{2D305200-1A83-3C09-8E6C-FAB4E1F7F55A}"/>
              </a:ext>
            </a:extLst>
          </p:cNvPr>
          <p:cNvSpPr/>
          <p:nvPr/>
        </p:nvSpPr>
        <p:spPr>
          <a:xfrm>
            <a:off x="3956715" y="4940688"/>
            <a:ext cx="141584" cy="120417"/>
          </a:xfrm>
          <a:prstGeom prst="ellipse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endParaRPr lang="es-CO" sz="1200" b="1" kern="0">
              <a:solidFill>
                <a:prstClr val="black"/>
              </a:solidFill>
              <a:latin typeface="Helvetica"/>
              <a:sym typeface="Arial"/>
            </a:endParaRPr>
          </a:p>
        </p:txBody>
      </p:sp>
      <p:cxnSp>
        <p:nvCxnSpPr>
          <p:cNvPr id="46" name="Elbow Connector 67">
            <a:extLst>
              <a:ext uri="{FF2B5EF4-FFF2-40B4-BE49-F238E27FC236}">
                <a16:creationId xmlns:a16="http://schemas.microsoft.com/office/drawing/2014/main" id="{8FBF25EC-ABEF-2B07-BBDF-C73F64E5D5B0}"/>
              </a:ext>
            </a:extLst>
          </p:cNvPr>
          <p:cNvCxnSpPr>
            <a:cxnSpLocks/>
            <a:stCxn id="31" idx="0"/>
            <a:endCxn id="19" idx="0"/>
          </p:cNvCxnSpPr>
          <p:nvPr/>
        </p:nvCxnSpPr>
        <p:spPr>
          <a:xfrm rot="5400000" flipH="1" flipV="1">
            <a:off x="6097418" y="3418984"/>
            <a:ext cx="13358" cy="2362516"/>
          </a:xfrm>
          <a:prstGeom prst="bentConnector3">
            <a:avLst>
              <a:gd name="adj1" fmla="val 1800000"/>
            </a:avLst>
          </a:prstGeom>
          <a:noFill/>
          <a:ln w="3175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</p:cxnSp>
      <p:cxnSp>
        <p:nvCxnSpPr>
          <p:cNvPr id="52" name="Elbow Connector 59">
            <a:extLst>
              <a:ext uri="{FF2B5EF4-FFF2-40B4-BE49-F238E27FC236}">
                <a16:creationId xmlns:a16="http://schemas.microsoft.com/office/drawing/2014/main" id="{602882B6-8E6D-5BA9-D50B-C05A931145A3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 rot="10800000" flipV="1">
            <a:off x="5079871" y="3648478"/>
            <a:ext cx="2060372" cy="7092"/>
          </a:xfrm>
          <a:prstGeom prst="bentConnector3">
            <a:avLst>
              <a:gd name="adj1" fmla="val 50000"/>
            </a:avLst>
          </a:prstGeom>
          <a:noFill/>
          <a:ln w="3175" cap="flat" cmpd="sng" algn="ctr">
            <a:solidFill>
              <a:schemeClr val="bg1">
                <a:lumMod val="50000"/>
              </a:schemeClr>
            </a:solidFill>
            <a:prstDash val="lgDashDotDot"/>
          </a:ln>
          <a:effectLst/>
        </p:spPr>
      </p:cxnSp>
      <p:sp>
        <p:nvSpPr>
          <p:cNvPr id="57" name="Rectangle: Rounded Corners 10">
            <a:hlinkClick r:id="" action="ppaction://noaction"/>
            <a:extLst>
              <a:ext uri="{FF2B5EF4-FFF2-40B4-BE49-F238E27FC236}">
                <a16:creationId xmlns:a16="http://schemas.microsoft.com/office/drawing/2014/main" id="{C4CB2705-0C0E-1F06-5F99-F6CC9AFA4A76}"/>
              </a:ext>
            </a:extLst>
          </p:cNvPr>
          <p:cNvSpPr/>
          <p:nvPr/>
        </p:nvSpPr>
        <p:spPr bwMode="ltGray">
          <a:xfrm>
            <a:off x="1555090" y="5778545"/>
            <a:ext cx="9027268" cy="37790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54279" tIns="68933" rIns="54279" bIns="68933" rtlCol="0" anchor="ctr"/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92986">
              <a:buClr>
                <a:srgbClr val="000000"/>
              </a:buClr>
              <a:defRPr/>
            </a:pPr>
            <a:r>
              <a:rPr lang="es-CO" sz="1050" kern="0" dirty="0">
                <a:solidFill>
                  <a:prstClr val="black"/>
                </a:solidFill>
                <a:latin typeface="Helvetica"/>
                <a:cs typeface="Arial"/>
                <a:sym typeface="Arial"/>
              </a:rPr>
              <a:t>Procesos de apoyo</a:t>
            </a:r>
          </a:p>
        </p:txBody>
      </p:sp>
    </p:spTree>
    <p:extLst>
      <p:ext uri="{BB962C8B-B14F-4D97-AF65-F5344CB8AC3E}">
        <p14:creationId xmlns:p14="http://schemas.microsoft.com/office/powerpoint/2010/main" val="3086055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16" grpId="0" animBg="1"/>
      <p:bldP spid="19" grpId="0" animBg="1"/>
      <p:bldP spid="19" grpId="1" animBg="1"/>
      <p:bldP spid="25" grpId="0"/>
      <p:bldP spid="26" grpId="0" animBg="1"/>
      <p:bldP spid="31" grpId="0" animBg="1"/>
      <p:bldP spid="31" grpId="1" animBg="1"/>
      <p:bldP spid="44" grpId="0"/>
      <p:bldP spid="4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C54B3-112F-231C-2713-8702CCEFC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00EC5E43-C672-2252-8A1C-03BB7B84CFFF}"/>
              </a:ext>
            </a:extLst>
          </p:cNvPr>
          <p:cNvSpPr txBox="1"/>
          <p:nvPr/>
        </p:nvSpPr>
        <p:spPr>
          <a:xfrm>
            <a:off x="8472791" y="638095"/>
            <a:ext cx="301557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4400" b="1" dirty="0">
                <a:solidFill>
                  <a:srgbClr val="4048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Datos de contacto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09FAA0D5-E92E-EED5-E445-9FD9FBEFC24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59146" y="692150"/>
            <a:ext cx="5473700" cy="5473700"/>
          </a:xfrm>
          <a:prstGeom prst="rect">
            <a:avLst/>
          </a:prstGeom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2BA027C1-306F-B289-C20A-DDFB5A3CE81A}"/>
              </a:ext>
            </a:extLst>
          </p:cNvPr>
          <p:cNvGrpSpPr/>
          <p:nvPr/>
        </p:nvGrpSpPr>
        <p:grpSpPr>
          <a:xfrm>
            <a:off x="7737027" y="4910918"/>
            <a:ext cx="3990140" cy="1664399"/>
            <a:chOff x="6132232" y="4106279"/>
            <a:chExt cx="3990140" cy="1664399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30277940-A229-0736-FA44-BB9302ECB1DC}"/>
                </a:ext>
              </a:extLst>
            </p:cNvPr>
            <p:cNvSpPr/>
            <p:nvPr/>
          </p:nvSpPr>
          <p:spPr>
            <a:xfrm>
              <a:off x="6132232" y="4106279"/>
              <a:ext cx="3990140" cy="1664399"/>
            </a:xfrm>
            <a:prstGeom prst="rect">
              <a:avLst/>
            </a:prstGeom>
            <a:solidFill>
              <a:srgbClr val="58994C"/>
            </a:solidFill>
          </p:spPr>
          <p:txBody>
            <a:bodyPr rtlCol="0" anchor="ctr" anchorCtr="0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</a:pPr>
              <a:endParaRPr lang="es-CO" sz="2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pic>
          <p:nvPicPr>
            <p:cNvPr id="7170" name="Picture 2" descr="Logotipo de instagram - Iconos gratis de social">
              <a:extLst>
                <a:ext uri="{FF2B5EF4-FFF2-40B4-BE49-F238E27FC236}">
                  <a16:creationId xmlns:a16="http://schemas.microsoft.com/office/drawing/2014/main" id="{89694620-CF52-A336-E101-43D0196F31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98441" y="4373674"/>
              <a:ext cx="584775" cy="584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74" name="Picture 6" descr="X logo">
              <a:extLst>
                <a:ext uri="{FF2B5EF4-FFF2-40B4-BE49-F238E27FC236}">
                  <a16:creationId xmlns:a16="http://schemas.microsoft.com/office/drawing/2014/main" id="{6A004FAD-ED2E-5C59-2A2B-5419539B62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6130" y="4373674"/>
              <a:ext cx="507512" cy="5075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D7C5DE9F-F058-8A05-EABE-47565E117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</a:blip>
            <a:stretch>
              <a:fillRect/>
            </a:stretch>
          </p:blipFill>
          <p:spPr>
            <a:xfrm>
              <a:off x="9312605" y="4373674"/>
              <a:ext cx="584775" cy="597812"/>
            </a:xfrm>
            <a:prstGeom prst="rect">
              <a:avLst/>
            </a:prstGeom>
          </p:spPr>
        </p:pic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DA7E7D0B-64C9-94E6-53E7-61AC5AE399AD}"/>
                </a:ext>
              </a:extLst>
            </p:cNvPr>
            <p:cNvSpPr txBox="1"/>
            <p:nvPr/>
          </p:nvSpPr>
          <p:spPr>
            <a:xfrm>
              <a:off x="7069240" y="5169528"/>
              <a:ext cx="211612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CO" sz="2400" dirty="0">
                  <a:solidFill>
                    <a:srgbClr val="FAF6E8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@pia.com</a:t>
              </a:r>
            </a:p>
          </p:txBody>
        </p:sp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25D6A7D9-715F-4040-5188-2A1A173207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</a:blip>
            <a:stretch>
              <a:fillRect/>
            </a:stretch>
          </p:blipFill>
          <p:spPr>
            <a:xfrm>
              <a:off x="7342180" y="4373674"/>
              <a:ext cx="544986" cy="552662"/>
            </a:xfrm>
            <a:prstGeom prst="rect">
              <a:avLst/>
            </a:prstGeom>
          </p:spPr>
        </p:pic>
      </p:grpSp>
      <p:sp>
        <p:nvSpPr>
          <p:cNvPr id="10" name="Subtítulo 2">
            <a:extLst>
              <a:ext uri="{FF2B5EF4-FFF2-40B4-BE49-F238E27FC236}">
                <a16:creationId xmlns:a16="http://schemas.microsoft.com/office/drawing/2014/main" id="{F7E4AD1F-2B82-D583-76D4-D7E1FADB18F0}"/>
              </a:ext>
            </a:extLst>
          </p:cNvPr>
          <p:cNvSpPr txBox="1">
            <a:spLocks/>
          </p:cNvSpPr>
          <p:nvPr/>
        </p:nvSpPr>
        <p:spPr>
          <a:xfrm>
            <a:off x="245997" y="529170"/>
            <a:ext cx="3990140" cy="1664399"/>
          </a:xfrm>
          <a:prstGeom prst="rect">
            <a:avLst/>
          </a:prstGeom>
          <a:solidFill>
            <a:srgbClr val="3AACB9"/>
          </a:solidFill>
        </p:spPr>
        <p:txBody>
          <a:bodyPr rtlCol="0" anchor="ctr" anchorCtr="0">
            <a:normAutofit/>
          </a:bodyPr>
          <a:lstStyle>
            <a:defPPr>
              <a:defRPr lang="es-ES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600"/>
              </a:spcAft>
              <a:buNone/>
            </a:pPr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www.pia.com</a:t>
            </a:r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  <a:p>
            <a:pPr marL="0" indent="0" algn="ctr">
              <a:spcAft>
                <a:spcPts val="600"/>
              </a:spcAft>
              <a:buNone/>
            </a:pPr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info@pia.com</a:t>
            </a:r>
          </a:p>
          <a:p>
            <a:pPr marL="0" indent="0" algn="ctr">
              <a:buNone/>
            </a:pPr>
            <a:r>
              <a:rPr lang="es-E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310 713 0592</a:t>
            </a:r>
          </a:p>
        </p:txBody>
      </p:sp>
    </p:spTree>
    <p:extLst>
      <p:ext uri="{BB962C8B-B14F-4D97-AF65-F5344CB8AC3E}">
        <p14:creationId xmlns:p14="http://schemas.microsoft.com/office/powerpoint/2010/main" val="3398557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543EB-27B3-979A-E4B4-2E511AB47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54DF23DE-0DFD-D389-733C-95513AD3FC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096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309417C-40A9-FB1A-F4AB-8F46437EA9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59146" y="692150"/>
            <a:ext cx="5473700" cy="54737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0158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19AC42-BB6F-9E07-4A88-E31C0C8BF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07B82288-99E6-620A-A470-2DCDB858D4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764989E-E646-A075-FAFE-677A2C8B535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59146" y="692150"/>
            <a:ext cx="54737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714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5BB9A-B640-C28A-0E3C-299DFF572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uadroTexto 13">
            <a:extLst>
              <a:ext uri="{FF2B5EF4-FFF2-40B4-BE49-F238E27FC236}">
                <a16:creationId xmlns:a16="http://schemas.microsoft.com/office/drawing/2014/main" id="{5E757BA4-CD4C-34F3-418D-24BB8E99B197}"/>
              </a:ext>
            </a:extLst>
          </p:cNvPr>
          <p:cNvSpPr txBox="1"/>
          <p:nvPr/>
        </p:nvSpPr>
        <p:spPr>
          <a:xfrm>
            <a:off x="1094858" y="2748280"/>
            <a:ext cx="1000228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Impulsar la transformación agroindustrial y comercial del Caribe colombiano y sus fronteras, conectando productores rurales con mercados nacionales e internacionales, mediante innovación, sostenibilidad y cooperación regional.</a:t>
            </a:r>
          </a:p>
          <a:p>
            <a:pPr algn="ctr"/>
            <a:endParaRPr lang="es-MX" sz="2400" dirty="0">
              <a:solidFill>
                <a:srgbClr val="3E494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s-MX" sz="240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“Sembramos progreso donde otros solo ven desierto”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409FB88-48A0-7444-FA1F-736D7A4BBD3E}"/>
              </a:ext>
            </a:extLst>
          </p:cNvPr>
          <p:cNvSpPr txBox="1"/>
          <p:nvPr/>
        </p:nvSpPr>
        <p:spPr>
          <a:xfrm>
            <a:off x="6997385" y="1414293"/>
            <a:ext cx="40673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Propósito superior</a:t>
            </a:r>
            <a:endParaRPr lang="es-CO" sz="3200" b="1" dirty="0">
              <a:solidFill>
                <a:srgbClr val="3E4943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670DE4E-4EA0-8DBC-8885-8EDC0B237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241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2AE1A-E9BC-3509-2234-9E292F8D8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709A9D83-DEEC-4526-853F-285D19D7A8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096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02CA73B-B393-F38C-F2A3-B089C38EAF35}"/>
              </a:ext>
            </a:extLst>
          </p:cNvPr>
          <p:cNvSpPr txBox="1"/>
          <p:nvPr/>
        </p:nvSpPr>
        <p:spPr>
          <a:xfrm>
            <a:off x="6997385" y="1414293"/>
            <a:ext cx="406730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3200" b="1" dirty="0">
                <a:solidFill>
                  <a:srgbClr val="FAF6E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Posicionamiento estratégico</a:t>
            </a:r>
            <a:endParaRPr lang="es-CO" sz="3200" b="1" dirty="0">
              <a:solidFill>
                <a:srgbClr val="FAF6E8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9A6DFF4-5D02-8C58-156B-BC02E89E7EF5}"/>
              </a:ext>
            </a:extLst>
          </p:cNvPr>
          <p:cNvSpPr txBox="1"/>
          <p:nvPr/>
        </p:nvSpPr>
        <p:spPr>
          <a:xfrm>
            <a:off x="1062402" y="2936240"/>
            <a:ext cx="1000228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solidFill>
                  <a:srgbClr val="FAF6E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“Somos el puente entre la tierra guajira y los mercados del Caribe”</a:t>
            </a:r>
          </a:p>
          <a:p>
            <a:pPr algn="ctr"/>
            <a:endParaRPr lang="es-MX" sz="2400" dirty="0">
              <a:solidFill>
                <a:srgbClr val="FAF6E8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s-MX" sz="2400" dirty="0">
                <a:solidFill>
                  <a:srgbClr val="FAF6E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Promotora de Intercambio Agropecuario SAS se posicionará como una plataforma de conexión agroindustrial, que integra innovación, sostenibilidad y comercio transfronterizo, actuando como articuladora entre productores, compradores e inversionistas en la región Caribe continental e insular.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D322174-1F48-B4C7-D1DD-CC36BF8E4411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31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081B7-8950-E7F5-C86F-069BC6BF7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D83C6B42-5549-41F7-6F87-C4C14384295C}"/>
              </a:ext>
            </a:extLst>
          </p:cNvPr>
          <p:cNvSpPr txBox="1"/>
          <p:nvPr/>
        </p:nvSpPr>
        <p:spPr>
          <a:xfrm>
            <a:off x="957181" y="1755475"/>
            <a:ext cx="428602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000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 el año 2030, somos un importante integrador agroindustrial y comercial del Caribe binacional y del Caribe insular, reconocidos por nuestra capacidad de generar valor compartido, transformadores de productos locales en bienes de alto valor agregado y articular redes de innovación rural y agroexportación sostenible.</a:t>
            </a:r>
            <a:endParaRPr lang="es-CO" sz="2000" noProof="0" dirty="0">
              <a:solidFill>
                <a:srgbClr val="3E494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6477244C-3018-1295-38B8-EAFF3FC4D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372" y="1753724"/>
            <a:ext cx="5834562" cy="3470029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A25D45EA-C248-36B1-BF9D-51D1D0F0D5AD}"/>
              </a:ext>
            </a:extLst>
          </p:cNvPr>
          <p:cNvSpPr txBox="1"/>
          <p:nvPr/>
        </p:nvSpPr>
        <p:spPr>
          <a:xfrm>
            <a:off x="1705517" y="889772"/>
            <a:ext cx="40673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Visión 2030</a:t>
            </a:r>
            <a:endParaRPr lang="es-CO" sz="3200" b="1" dirty="0">
              <a:solidFill>
                <a:srgbClr val="3E4943"/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F4BE809-F9D8-0790-929B-B99C1A1C0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235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4353D-51DB-ECAA-A36D-63A933D28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62116779-EEE8-27AB-DDFE-11F8B450F161}"/>
              </a:ext>
            </a:extLst>
          </p:cNvPr>
          <p:cNvSpPr txBox="1"/>
          <p:nvPr/>
        </p:nvSpPr>
        <p:spPr>
          <a:xfrm>
            <a:off x="6712085" y="1833698"/>
            <a:ext cx="4260713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000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Desarrollar un ecosistema empresarial que articule producción, transformación, comercialización y conocimiento en torno al sector agropecuario, potenciando las ventajas comparativas de La Guajira y los departamentos vecinos, bajo modelos de negocio sostenibles, digitales e inclusivos</a:t>
            </a:r>
            <a:r>
              <a:rPr lang="es-CO" sz="2000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5BCDBAA-9C00-0F99-E044-CF589E9114B0}"/>
              </a:ext>
            </a:extLst>
          </p:cNvPr>
          <p:cNvSpPr txBox="1"/>
          <p:nvPr/>
        </p:nvSpPr>
        <p:spPr>
          <a:xfrm>
            <a:off x="1705517" y="889772"/>
            <a:ext cx="40673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Misión</a:t>
            </a:r>
            <a:endParaRPr lang="es-CO" sz="3200" b="1" dirty="0">
              <a:solidFill>
                <a:srgbClr val="3E4943"/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568C04A-92F9-D545-419C-C216BD20C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06" y="1833698"/>
            <a:ext cx="5484729" cy="372079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81616F0-E941-9492-3787-C999C14D7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826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B58DE-ED10-97C3-75F2-B931933ED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>
            <a:extLst>
              <a:ext uri="{FF2B5EF4-FFF2-40B4-BE49-F238E27FC236}">
                <a16:creationId xmlns:a16="http://schemas.microsoft.com/office/drawing/2014/main" id="{C13BF566-9D16-BD11-B84B-FF68A60730DA}"/>
              </a:ext>
            </a:extLst>
          </p:cNvPr>
          <p:cNvSpPr txBox="1"/>
          <p:nvPr/>
        </p:nvSpPr>
        <p:spPr>
          <a:xfrm>
            <a:off x="7286499" y="1354451"/>
            <a:ext cx="40673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Valores diferenciales</a:t>
            </a:r>
            <a:endParaRPr lang="es-CO" sz="3200" b="1" dirty="0">
              <a:solidFill>
                <a:srgbClr val="3E4943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9655DFA-687F-7C42-86D1-45B03F54B410}"/>
              </a:ext>
            </a:extLst>
          </p:cNvPr>
          <p:cNvSpPr txBox="1"/>
          <p:nvPr/>
        </p:nvSpPr>
        <p:spPr>
          <a:xfrm>
            <a:off x="786570" y="2250440"/>
            <a:ext cx="1070734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sz="2000" b="1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Sostenibilidad integral</a:t>
            </a:r>
            <a:r>
              <a:rPr lang="es-MX" sz="2000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Cada proyecto prioriza el equilibrio ambiental, económico y social.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s-MX" sz="2000" noProof="0" dirty="0">
              <a:solidFill>
                <a:srgbClr val="3E494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sz="2000" b="1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Innovación local</a:t>
            </a:r>
            <a:r>
              <a:rPr lang="es-MX" sz="2000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Tecnologías y soluciones adaptadas a la realidad climática y cultural de la región.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s-MX" sz="2000" noProof="0" dirty="0">
              <a:solidFill>
                <a:srgbClr val="3E494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sz="2000" b="1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Cooperación binacional</a:t>
            </a:r>
            <a:r>
              <a:rPr lang="es-MX" sz="2000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Promueve la integración con Venezuela y el Caribe insular para crear corredores productivos.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s-MX" sz="2000" dirty="0">
              <a:solidFill>
                <a:srgbClr val="3E494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sz="2000" b="1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Transparencia y trazabilidad</a:t>
            </a:r>
            <a:r>
              <a:rPr lang="es-MX" sz="2000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Procesos auditables y certificados en toda la cadena.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s-MX" sz="2000" dirty="0">
              <a:solidFill>
                <a:srgbClr val="3E494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sz="2000" b="1" noProof="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Empoderamiento rural</a:t>
            </a:r>
            <a:r>
              <a:rPr lang="es-MX" sz="2000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Desarrollo de capacidades locales, especialmente en comunidades rurales e indígenas.</a:t>
            </a:r>
            <a:endParaRPr lang="es-MX" sz="2000" noProof="0" dirty="0">
              <a:solidFill>
                <a:srgbClr val="3E494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476F636-EF4F-9DEF-9609-7811DCD71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682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7D313-D4C3-0D67-5ABC-733C5AFE6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1767A-5B05-9A45-0F1E-27CB57506912}"/>
              </a:ext>
            </a:extLst>
          </p:cNvPr>
          <p:cNvSpPr txBox="1"/>
          <p:nvPr/>
        </p:nvSpPr>
        <p:spPr>
          <a:xfrm>
            <a:off x="3142034" y="723628"/>
            <a:ext cx="792265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Modelo de negocios / propuesta de valor</a:t>
            </a:r>
            <a:endParaRPr lang="es-CO" sz="3200" b="1" dirty="0">
              <a:solidFill>
                <a:srgbClr val="3E4943"/>
              </a:solidFill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0AA208C6-E123-8A69-E0F6-FBA0679BF319}"/>
              </a:ext>
            </a:extLst>
          </p:cNvPr>
          <p:cNvSpPr txBox="1"/>
          <p:nvPr/>
        </p:nvSpPr>
        <p:spPr>
          <a:xfrm>
            <a:off x="579711" y="1594055"/>
            <a:ext cx="1107151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000" b="1" dirty="0">
                <a:latin typeface="Monserrat"/>
              </a:rPr>
              <a:t>Modelo de negocios</a:t>
            </a:r>
            <a:r>
              <a:rPr lang="es-MX" sz="2000" dirty="0">
                <a:latin typeface="Monserrat"/>
              </a:rPr>
              <a:t>: Basado en la triple hélice de desarrollo agroindustrial (producción – transformación – comercialización) con soporte tecnológico y financiero.</a:t>
            </a:r>
            <a:endParaRPr lang="es-CO" sz="2000" dirty="0">
              <a:latin typeface="Monserrat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E04DF06-75D1-D74C-3900-E3EEF99986A4}"/>
              </a:ext>
            </a:extLst>
          </p:cNvPr>
          <p:cNvSpPr txBox="1"/>
          <p:nvPr/>
        </p:nvSpPr>
        <p:spPr>
          <a:xfrm>
            <a:off x="579711" y="3430302"/>
            <a:ext cx="5569984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noProof="0" dirty="0">
                <a:solidFill>
                  <a:srgbClr val="3E4943"/>
                </a:solidFill>
                <a:latin typeface="Monserrat"/>
                <a:ea typeface="Roboto" panose="02000000000000000000" pitchFamily="2" charset="0"/>
                <a:cs typeface="Roboto" panose="02000000000000000000" pitchFamily="2" charset="0"/>
              </a:rPr>
              <a:t>Para productores: acceso a mercados, asistencia técnica y tecnología aplicada.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noProof="0" dirty="0">
                <a:solidFill>
                  <a:srgbClr val="3E4943"/>
                </a:solidFill>
                <a:latin typeface="Monserrat"/>
                <a:ea typeface="Roboto" panose="02000000000000000000" pitchFamily="2" charset="0"/>
                <a:cs typeface="Roboto" panose="02000000000000000000" pitchFamily="2" charset="0"/>
              </a:rPr>
              <a:t>Para compradores: trazabilidad, certificación y oferta sostenible.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noProof="0" dirty="0">
                <a:solidFill>
                  <a:srgbClr val="3E4943"/>
                </a:solidFill>
                <a:latin typeface="Monserrat"/>
                <a:ea typeface="Roboto" panose="02000000000000000000" pitchFamily="2" charset="0"/>
                <a:cs typeface="Roboto" panose="02000000000000000000" pitchFamily="2" charset="0"/>
              </a:rPr>
              <a:t>Para inversionistas: oportunidades seguras en agroindustria, comercio y desarrollo rural local.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noProof="0" dirty="0">
                <a:solidFill>
                  <a:srgbClr val="3E4943"/>
                </a:solidFill>
                <a:latin typeface="Monserrat"/>
                <a:ea typeface="Roboto" panose="02000000000000000000" pitchFamily="2" charset="0"/>
                <a:cs typeface="Roboto" panose="02000000000000000000" pitchFamily="2" charset="0"/>
              </a:rPr>
              <a:t>Para el territorio: empleos, innovación, encadenamientos y posicionamiento regional</a:t>
            </a:r>
            <a:r>
              <a:rPr lang="es-MX" sz="2000" dirty="0">
                <a:solidFill>
                  <a:srgbClr val="3E4943"/>
                </a:solidFill>
                <a:latin typeface="Monserrat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s-MX" sz="2000" noProof="0" dirty="0">
              <a:solidFill>
                <a:srgbClr val="3E4943"/>
              </a:solidFill>
              <a:latin typeface="Monserrat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77658D2-8FAA-8898-4EDE-182CE88BC3F0}"/>
              </a:ext>
            </a:extLst>
          </p:cNvPr>
          <p:cNvSpPr txBox="1"/>
          <p:nvPr/>
        </p:nvSpPr>
        <p:spPr>
          <a:xfrm>
            <a:off x="579711" y="2922685"/>
            <a:ext cx="26354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000" b="1" dirty="0">
                <a:latin typeface="Monserrat"/>
              </a:rPr>
              <a:t>Propuesta de valor:</a:t>
            </a:r>
            <a:endParaRPr lang="es-CO" sz="2000" b="1" dirty="0">
              <a:latin typeface="Monserrat"/>
            </a:endParaRPr>
          </a:p>
        </p:txBody>
      </p:sp>
      <p:grpSp>
        <p:nvGrpSpPr>
          <p:cNvPr id="68" name="Grupo 67">
            <a:extLst>
              <a:ext uri="{FF2B5EF4-FFF2-40B4-BE49-F238E27FC236}">
                <a16:creationId xmlns:a16="http://schemas.microsoft.com/office/drawing/2014/main" id="{0F931C70-42AA-14FD-B168-FBB43602EEE4}"/>
              </a:ext>
            </a:extLst>
          </p:cNvPr>
          <p:cNvGrpSpPr/>
          <p:nvPr/>
        </p:nvGrpSpPr>
        <p:grpSpPr>
          <a:xfrm>
            <a:off x="7195788" y="2450608"/>
            <a:ext cx="3822142" cy="4014203"/>
            <a:chOff x="7195788" y="2450608"/>
            <a:chExt cx="3822142" cy="4014203"/>
          </a:xfrm>
        </p:grpSpPr>
        <p:grpSp>
          <p:nvGrpSpPr>
            <p:cNvPr id="64" name="Grupo 63">
              <a:extLst>
                <a:ext uri="{FF2B5EF4-FFF2-40B4-BE49-F238E27FC236}">
                  <a16:creationId xmlns:a16="http://schemas.microsoft.com/office/drawing/2014/main" id="{ADA75737-D8C7-5802-66E7-333366C976AC}"/>
                </a:ext>
              </a:extLst>
            </p:cNvPr>
            <p:cNvGrpSpPr/>
            <p:nvPr/>
          </p:nvGrpSpPr>
          <p:grpSpPr>
            <a:xfrm>
              <a:off x="7195788" y="2450608"/>
              <a:ext cx="3822142" cy="4014203"/>
              <a:chOff x="1087865" y="2408608"/>
              <a:chExt cx="3822142" cy="4014203"/>
            </a:xfrm>
          </p:grpSpPr>
          <p:sp>
            <p:nvSpPr>
              <p:cNvPr id="33" name="Text Box 3">
                <a:extLst>
                  <a:ext uri="{FF2B5EF4-FFF2-40B4-BE49-F238E27FC236}">
                    <a16:creationId xmlns:a16="http://schemas.microsoft.com/office/drawing/2014/main" id="{3C141064-B72E-5F77-583D-3EB3184499E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9767" y="2408608"/>
                <a:ext cx="1969086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9412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18824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28237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37649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47061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56473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565886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075298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Bef>
                    <a:spcPct val="50000"/>
                  </a:spcBef>
                  <a:spcAft>
                    <a:spcPct val="0"/>
                  </a:spcAft>
                  <a:buSzTx/>
                </a:pPr>
                <a:r>
                  <a:rPr lang="es-CO" sz="1600" noProof="0" dirty="0">
                    <a:latin typeface="Monserrat"/>
                  </a:rPr>
                  <a:t>Producción</a:t>
                </a:r>
              </a:p>
            </p:txBody>
          </p:sp>
          <p:sp>
            <p:nvSpPr>
              <p:cNvPr id="34" name="Text Box 8">
                <a:extLst>
                  <a:ext uri="{FF2B5EF4-FFF2-40B4-BE49-F238E27FC236}">
                    <a16:creationId xmlns:a16="http://schemas.microsoft.com/office/drawing/2014/main" id="{9B7A1C30-6C31-E209-C5C1-EE2672A6848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14461900">
                <a:off x="462205" y="5458598"/>
                <a:ext cx="1589873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9412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18824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28237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37649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47061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56473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565886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075298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spcBef>
                    <a:spcPct val="50000"/>
                  </a:spcBef>
                  <a:spcAft>
                    <a:spcPct val="0"/>
                  </a:spcAft>
                  <a:buSzTx/>
                </a:pPr>
                <a:r>
                  <a:rPr lang="es-CO" sz="1600" noProof="0" dirty="0">
                    <a:latin typeface="Monserrat"/>
                  </a:rPr>
                  <a:t>Comercialización</a:t>
                </a:r>
              </a:p>
            </p:txBody>
          </p:sp>
          <p:sp>
            <p:nvSpPr>
              <p:cNvPr id="35" name="Text Box 9">
                <a:extLst>
                  <a:ext uri="{FF2B5EF4-FFF2-40B4-BE49-F238E27FC236}">
                    <a16:creationId xmlns:a16="http://schemas.microsoft.com/office/drawing/2014/main" id="{DE11215E-741A-C347-D0BA-A8B3B5BA0F8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7028039">
                <a:off x="3917824" y="5365495"/>
                <a:ext cx="1645812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L="0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9412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18824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28237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37649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47061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56473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565886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075298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50000"/>
                  </a:spcBef>
                  <a:spcAft>
                    <a:spcPct val="0"/>
                  </a:spcAft>
                  <a:buSzTx/>
                </a:pPr>
                <a:r>
                  <a:rPr lang="es-CO" sz="1600" noProof="0" dirty="0">
                    <a:latin typeface="Monserrat"/>
                  </a:rPr>
                  <a:t>Transformación</a:t>
                </a:r>
              </a:p>
            </p:txBody>
          </p:sp>
          <p:sp>
            <p:nvSpPr>
              <p:cNvPr id="36" name="Oval 37">
                <a:extLst>
                  <a:ext uri="{FF2B5EF4-FFF2-40B4-BE49-F238E27FC236}">
                    <a16:creationId xmlns:a16="http://schemas.microsoft.com/office/drawing/2014/main" id="{2FF58A05-FD15-3AA3-5D15-1631C8A69B78}"/>
                  </a:ext>
                </a:extLst>
              </p:cNvPr>
              <p:cNvSpPr/>
              <p:nvPr/>
            </p:nvSpPr>
            <p:spPr bwMode="ltGray">
              <a:xfrm>
                <a:off x="1848159" y="3458532"/>
                <a:ext cx="2219311" cy="2219309"/>
              </a:xfrm>
              <a:prstGeom prst="ellipse">
                <a:avLst/>
              </a:prstGeom>
              <a:solidFill>
                <a:schemeClr val="accent3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noProof="0" dirty="0">
                  <a:solidFill>
                    <a:schemeClr val="bg1"/>
                  </a:solidFill>
                  <a:latin typeface="Monserrat"/>
                </a:endParaRPr>
              </a:p>
            </p:txBody>
          </p:sp>
          <p:sp>
            <p:nvSpPr>
              <p:cNvPr id="46" name="Oval 38">
                <a:extLst>
                  <a:ext uri="{FF2B5EF4-FFF2-40B4-BE49-F238E27FC236}">
                    <a16:creationId xmlns:a16="http://schemas.microsoft.com/office/drawing/2014/main" id="{12EB6D29-970A-B154-F75B-23FA7C5BBCB3}"/>
                  </a:ext>
                </a:extLst>
              </p:cNvPr>
              <p:cNvSpPr/>
              <p:nvPr/>
            </p:nvSpPr>
            <p:spPr bwMode="ltGray">
              <a:xfrm>
                <a:off x="2101203" y="3711576"/>
                <a:ext cx="1713222" cy="1713220"/>
              </a:xfrm>
              <a:prstGeom prst="ellipse">
                <a:avLst/>
              </a:prstGeom>
              <a:solidFill>
                <a:schemeClr val="accent5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noProof="0" dirty="0">
                  <a:solidFill>
                    <a:schemeClr val="bg1"/>
                  </a:solidFill>
                  <a:latin typeface="Monserrat"/>
                </a:endParaRPr>
              </a:p>
            </p:txBody>
          </p:sp>
          <p:sp>
            <p:nvSpPr>
              <p:cNvPr id="47" name="Oval 39">
                <a:extLst>
                  <a:ext uri="{FF2B5EF4-FFF2-40B4-BE49-F238E27FC236}">
                    <a16:creationId xmlns:a16="http://schemas.microsoft.com/office/drawing/2014/main" id="{BD00DF86-1538-9E83-AE23-0F8831345B25}"/>
                  </a:ext>
                </a:extLst>
              </p:cNvPr>
              <p:cNvSpPr/>
              <p:nvPr/>
            </p:nvSpPr>
            <p:spPr bwMode="ltGray">
              <a:xfrm>
                <a:off x="2296603" y="3906975"/>
                <a:ext cx="1322422" cy="1322422"/>
              </a:xfrm>
              <a:prstGeom prst="ellipse">
                <a:avLst/>
              </a:prstGeom>
              <a:solidFill>
                <a:schemeClr val="accent4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noProof="0" dirty="0">
                  <a:solidFill>
                    <a:schemeClr val="bg1"/>
                  </a:solidFill>
                  <a:latin typeface="Monserrat"/>
                </a:endParaRPr>
              </a:p>
            </p:txBody>
          </p:sp>
          <p:sp>
            <p:nvSpPr>
              <p:cNvPr id="48" name="Oval 40">
                <a:extLst>
                  <a:ext uri="{FF2B5EF4-FFF2-40B4-BE49-F238E27FC236}">
                    <a16:creationId xmlns:a16="http://schemas.microsoft.com/office/drawing/2014/main" id="{FE4CBF75-FDEF-566A-368B-831BE795EC4C}"/>
                  </a:ext>
                </a:extLst>
              </p:cNvPr>
              <p:cNvSpPr/>
              <p:nvPr/>
            </p:nvSpPr>
            <p:spPr bwMode="ltGray">
              <a:xfrm>
                <a:off x="2502679" y="4113051"/>
                <a:ext cx="910270" cy="910270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noProof="0" dirty="0">
                  <a:solidFill>
                    <a:schemeClr val="bg1"/>
                  </a:solidFill>
                  <a:latin typeface="Monserrat"/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CAC8D39F-28E0-591A-1A89-E97C43770C7B}"/>
                  </a:ext>
                </a:extLst>
              </p:cNvPr>
              <p:cNvSpPr/>
              <p:nvPr/>
            </p:nvSpPr>
            <p:spPr bwMode="ltGray">
              <a:xfrm>
                <a:off x="2755048" y="4373512"/>
                <a:ext cx="389348" cy="389348"/>
              </a:xfrm>
              <a:prstGeom prst="ellipse">
                <a:avLst/>
              </a:prstGeom>
              <a:solidFill>
                <a:schemeClr val="bg2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noProof="0" dirty="0">
                  <a:solidFill>
                    <a:schemeClr val="bg1"/>
                  </a:solidFill>
                  <a:latin typeface="Monserrat"/>
                </a:endParaRPr>
              </a:p>
            </p:txBody>
          </p:sp>
          <p:sp>
            <p:nvSpPr>
              <p:cNvPr id="50" name="Isosceles Triangle 49">
                <a:extLst>
                  <a:ext uri="{FF2B5EF4-FFF2-40B4-BE49-F238E27FC236}">
                    <a16:creationId xmlns:a16="http://schemas.microsoft.com/office/drawing/2014/main" id="{B443DE44-3D66-1195-2005-45C7CBE3E749}"/>
                  </a:ext>
                </a:extLst>
              </p:cNvPr>
              <p:cNvSpPr/>
              <p:nvPr/>
            </p:nvSpPr>
            <p:spPr bwMode="ltGray">
              <a:xfrm rot="10800000">
                <a:off x="1915313" y="2786392"/>
                <a:ext cx="2058590" cy="1792605"/>
              </a:xfrm>
              <a:prstGeom prst="triangle">
                <a:avLst/>
              </a:prstGeom>
              <a:solidFill>
                <a:srgbClr val="D5D1C5">
                  <a:alpha val="49020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noProof="0" dirty="0">
                  <a:solidFill>
                    <a:schemeClr val="bg1"/>
                  </a:solidFill>
                  <a:latin typeface="Monserrat"/>
                </a:endParaRPr>
              </a:p>
            </p:txBody>
          </p:sp>
          <p:sp>
            <p:nvSpPr>
              <p:cNvPr id="51" name="Isosceles Triangle 50">
                <a:extLst>
                  <a:ext uri="{FF2B5EF4-FFF2-40B4-BE49-F238E27FC236}">
                    <a16:creationId xmlns:a16="http://schemas.microsoft.com/office/drawing/2014/main" id="{67E95F26-3672-0D42-DA10-5AED6E3D32DF}"/>
                  </a:ext>
                </a:extLst>
              </p:cNvPr>
              <p:cNvSpPr/>
              <p:nvPr/>
            </p:nvSpPr>
            <p:spPr bwMode="ltGray">
              <a:xfrm rot="3645605">
                <a:off x="1141185" y="4109690"/>
                <a:ext cx="2058588" cy="1792607"/>
              </a:xfrm>
              <a:prstGeom prst="triangle">
                <a:avLst/>
              </a:prstGeom>
              <a:solidFill>
                <a:srgbClr val="D5D1C5">
                  <a:alpha val="49020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noProof="0" dirty="0">
                  <a:solidFill>
                    <a:schemeClr val="bg1"/>
                  </a:solidFill>
                  <a:latin typeface="Monserrat"/>
                </a:endParaRPr>
              </a:p>
            </p:txBody>
          </p:sp>
          <p:sp>
            <p:nvSpPr>
              <p:cNvPr id="52" name="Isosceles Triangle 51">
                <a:extLst>
                  <a:ext uri="{FF2B5EF4-FFF2-40B4-BE49-F238E27FC236}">
                    <a16:creationId xmlns:a16="http://schemas.microsoft.com/office/drawing/2014/main" id="{39AB5A6F-40EF-09ED-BB75-ACA94ABCEC51}"/>
                  </a:ext>
                </a:extLst>
              </p:cNvPr>
              <p:cNvSpPr/>
              <p:nvPr/>
            </p:nvSpPr>
            <p:spPr bwMode="ltGray">
              <a:xfrm rot="17877297">
                <a:off x="2709719" y="4085742"/>
                <a:ext cx="2058588" cy="1792607"/>
              </a:xfrm>
              <a:prstGeom prst="triangle">
                <a:avLst/>
              </a:prstGeom>
              <a:solidFill>
                <a:srgbClr val="D5D1C5">
                  <a:alpha val="49020"/>
                </a:srgb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noProof="0" dirty="0">
                  <a:solidFill>
                    <a:schemeClr val="bg1"/>
                  </a:solidFill>
                  <a:latin typeface="Monserrat"/>
                </a:endParaRPr>
              </a:p>
            </p:txBody>
          </p:sp>
          <p:grpSp>
            <p:nvGrpSpPr>
              <p:cNvPr id="53" name="Group 41">
                <a:extLst>
                  <a:ext uri="{FF2B5EF4-FFF2-40B4-BE49-F238E27FC236}">
                    <a16:creationId xmlns:a16="http://schemas.microsoft.com/office/drawing/2014/main" id="{6665B9AD-EC10-3BCE-0909-B9555F33B794}"/>
                  </a:ext>
                </a:extLst>
              </p:cNvPr>
              <p:cNvGrpSpPr/>
              <p:nvPr/>
            </p:nvGrpSpPr>
            <p:grpSpPr>
              <a:xfrm>
                <a:off x="3942585" y="5123554"/>
                <a:ext cx="407521" cy="374916"/>
                <a:chOff x="7636040" y="2522101"/>
                <a:chExt cx="327860" cy="301629"/>
              </a:xfrm>
              <a:solidFill>
                <a:schemeClr val="accent5"/>
              </a:solidFill>
            </p:grpSpPr>
            <p:sp>
              <p:nvSpPr>
                <p:cNvPr id="54" name="Chevron 61">
                  <a:extLst>
                    <a:ext uri="{FF2B5EF4-FFF2-40B4-BE49-F238E27FC236}">
                      <a16:creationId xmlns:a16="http://schemas.microsoft.com/office/drawing/2014/main" id="{08280AE4-565D-DE1B-64B4-1EA3294A2304}"/>
                    </a:ext>
                  </a:extLst>
                </p:cNvPr>
                <p:cNvSpPr/>
                <p:nvPr/>
              </p:nvSpPr>
              <p:spPr bwMode="ltGray">
                <a:xfrm rot="12677034">
                  <a:off x="7636040" y="2522101"/>
                  <a:ext cx="176781" cy="229619"/>
                </a:xfrm>
                <a:prstGeom prst="chevron">
                  <a:avLst/>
                </a:prstGeom>
                <a:solidFill>
                  <a:srgbClr val="E0962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noProof="0" dirty="0">
                    <a:solidFill>
                      <a:schemeClr val="bg1"/>
                    </a:solidFill>
                    <a:latin typeface="Monserrat"/>
                  </a:endParaRPr>
                </a:p>
              </p:txBody>
            </p:sp>
            <p:sp>
              <p:nvSpPr>
                <p:cNvPr id="55" name="Chevron 62">
                  <a:extLst>
                    <a:ext uri="{FF2B5EF4-FFF2-40B4-BE49-F238E27FC236}">
                      <a16:creationId xmlns:a16="http://schemas.microsoft.com/office/drawing/2014/main" id="{DDD07D5A-7040-579B-C533-E4B4F842694B}"/>
                    </a:ext>
                  </a:extLst>
                </p:cNvPr>
                <p:cNvSpPr/>
                <p:nvPr/>
              </p:nvSpPr>
              <p:spPr bwMode="ltGray">
                <a:xfrm rot="12677034">
                  <a:off x="7787119" y="2594111"/>
                  <a:ext cx="176781" cy="229619"/>
                </a:xfrm>
                <a:prstGeom prst="chevron">
                  <a:avLst/>
                </a:prstGeom>
                <a:solidFill>
                  <a:srgbClr val="E0962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noProof="0" dirty="0">
                    <a:solidFill>
                      <a:schemeClr val="bg1"/>
                    </a:solidFill>
                    <a:latin typeface="Monserrat"/>
                  </a:endParaRPr>
                </a:p>
              </p:txBody>
            </p:sp>
          </p:grpSp>
          <p:grpSp>
            <p:nvGrpSpPr>
              <p:cNvPr id="56" name="Group 42">
                <a:extLst>
                  <a:ext uri="{FF2B5EF4-FFF2-40B4-BE49-F238E27FC236}">
                    <a16:creationId xmlns:a16="http://schemas.microsoft.com/office/drawing/2014/main" id="{254332E0-5779-E914-AEFA-F244FE64F730}"/>
                  </a:ext>
                </a:extLst>
              </p:cNvPr>
              <p:cNvGrpSpPr/>
              <p:nvPr/>
            </p:nvGrpSpPr>
            <p:grpSpPr>
              <a:xfrm rot="14281104">
                <a:off x="2723635" y="2975242"/>
                <a:ext cx="399333" cy="389100"/>
                <a:chOff x="7636039" y="2522101"/>
                <a:chExt cx="321273" cy="313040"/>
              </a:xfrm>
              <a:solidFill>
                <a:schemeClr val="accent5"/>
              </a:solidFill>
            </p:grpSpPr>
            <p:sp>
              <p:nvSpPr>
                <p:cNvPr id="57" name="Chevron 59">
                  <a:extLst>
                    <a:ext uri="{FF2B5EF4-FFF2-40B4-BE49-F238E27FC236}">
                      <a16:creationId xmlns:a16="http://schemas.microsoft.com/office/drawing/2014/main" id="{D6872B3E-5986-F18F-9298-AF4807E95AFC}"/>
                    </a:ext>
                  </a:extLst>
                </p:cNvPr>
                <p:cNvSpPr/>
                <p:nvPr/>
              </p:nvSpPr>
              <p:spPr bwMode="ltGray">
                <a:xfrm rot="12677034">
                  <a:off x="7636039" y="2522101"/>
                  <a:ext cx="176781" cy="229619"/>
                </a:xfrm>
                <a:prstGeom prst="chevron">
                  <a:avLst/>
                </a:prstGeom>
                <a:solidFill>
                  <a:srgbClr val="E0962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noProof="0" dirty="0">
                    <a:solidFill>
                      <a:schemeClr val="bg1"/>
                    </a:solidFill>
                    <a:latin typeface="Monserrat"/>
                  </a:endParaRPr>
                </a:p>
              </p:txBody>
            </p:sp>
            <p:sp>
              <p:nvSpPr>
                <p:cNvPr id="58" name="Chevron 60">
                  <a:extLst>
                    <a:ext uri="{FF2B5EF4-FFF2-40B4-BE49-F238E27FC236}">
                      <a16:creationId xmlns:a16="http://schemas.microsoft.com/office/drawing/2014/main" id="{A3FB0B3F-6833-EB6F-AC86-4A9165E43A00}"/>
                    </a:ext>
                  </a:extLst>
                </p:cNvPr>
                <p:cNvSpPr/>
                <p:nvPr/>
              </p:nvSpPr>
              <p:spPr bwMode="ltGray">
                <a:xfrm rot="12677034">
                  <a:off x="7780531" y="2605522"/>
                  <a:ext cx="176781" cy="229619"/>
                </a:xfrm>
                <a:prstGeom prst="chevron">
                  <a:avLst/>
                </a:prstGeom>
                <a:solidFill>
                  <a:srgbClr val="E0962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noProof="0" dirty="0">
                    <a:solidFill>
                      <a:schemeClr val="bg1"/>
                    </a:solidFill>
                    <a:latin typeface="Monserrat"/>
                  </a:endParaRPr>
                </a:p>
              </p:txBody>
            </p:sp>
          </p:grpSp>
          <p:grpSp>
            <p:nvGrpSpPr>
              <p:cNvPr id="59" name="Group 45">
                <a:extLst>
                  <a:ext uri="{FF2B5EF4-FFF2-40B4-BE49-F238E27FC236}">
                    <a16:creationId xmlns:a16="http://schemas.microsoft.com/office/drawing/2014/main" id="{4B4AD96D-1831-7131-B518-63120D9B34E8}"/>
                  </a:ext>
                </a:extLst>
              </p:cNvPr>
              <p:cNvGrpSpPr/>
              <p:nvPr/>
            </p:nvGrpSpPr>
            <p:grpSpPr>
              <a:xfrm rot="7399700">
                <a:off x="1514032" y="5161180"/>
                <a:ext cx="407520" cy="374916"/>
                <a:chOff x="7636040" y="2522101"/>
                <a:chExt cx="327860" cy="301629"/>
              </a:xfrm>
              <a:solidFill>
                <a:schemeClr val="accent5"/>
              </a:solidFill>
            </p:grpSpPr>
            <p:sp>
              <p:nvSpPr>
                <p:cNvPr id="60" name="Chevron 57">
                  <a:extLst>
                    <a:ext uri="{FF2B5EF4-FFF2-40B4-BE49-F238E27FC236}">
                      <a16:creationId xmlns:a16="http://schemas.microsoft.com/office/drawing/2014/main" id="{E5CBB9F2-9E51-D645-22EE-E3BC73D24F75}"/>
                    </a:ext>
                  </a:extLst>
                </p:cNvPr>
                <p:cNvSpPr/>
                <p:nvPr/>
              </p:nvSpPr>
              <p:spPr bwMode="ltGray">
                <a:xfrm rot="12677034">
                  <a:off x="7636040" y="2522101"/>
                  <a:ext cx="176781" cy="229619"/>
                </a:xfrm>
                <a:prstGeom prst="chevron">
                  <a:avLst/>
                </a:prstGeom>
                <a:solidFill>
                  <a:srgbClr val="E0962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noProof="0" dirty="0">
                    <a:solidFill>
                      <a:schemeClr val="bg1"/>
                    </a:solidFill>
                    <a:latin typeface="Monserrat"/>
                  </a:endParaRPr>
                </a:p>
              </p:txBody>
            </p:sp>
            <p:sp>
              <p:nvSpPr>
                <p:cNvPr id="61" name="Chevron 58">
                  <a:extLst>
                    <a:ext uri="{FF2B5EF4-FFF2-40B4-BE49-F238E27FC236}">
                      <a16:creationId xmlns:a16="http://schemas.microsoft.com/office/drawing/2014/main" id="{A056E6A3-51B9-CF52-5269-4E967438E3EC}"/>
                    </a:ext>
                  </a:extLst>
                </p:cNvPr>
                <p:cNvSpPr/>
                <p:nvPr/>
              </p:nvSpPr>
              <p:spPr bwMode="ltGray">
                <a:xfrm rot="12677034">
                  <a:off x="7787119" y="2594111"/>
                  <a:ext cx="176781" cy="229619"/>
                </a:xfrm>
                <a:prstGeom prst="chevron">
                  <a:avLst/>
                </a:prstGeom>
                <a:solidFill>
                  <a:srgbClr val="E0962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noProof="0" dirty="0">
                    <a:solidFill>
                      <a:schemeClr val="bg1"/>
                    </a:solidFill>
                    <a:latin typeface="Monserrat"/>
                  </a:endParaRPr>
                </a:p>
              </p:txBody>
            </p:sp>
          </p:grpSp>
          <p:sp>
            <p:nvSpPr>
              <p:cNvPr id="62" name="TextBox 56">
                <a:extLst>
                  <a:ext uri="{FF2B5EF4-FFF2-40B4-BE49-F238E27FC236}">
                    <a16:creationId xmlns:a16="http://schemas.microsoft.com/office/drawing/2014/main" id="{980559E9-0693-4D09-C028-92D48D6FEF43}"/>
                  </a:ext>
                </a:extLst>
              </p:cNvPr>
              <p:cNvSpPr txBox="1"/>
              <p:nvPr/>
            </p:nvSpPr>
            <p:spPr>
              <a:xfrm>
                <a:off x="1934846" y="3655800"/>
                <a:ext cx="2049094" cy="1739860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>
                <a:prstTxWarp prst="textArchDown">
                  <a:avLst>
                    <a:gd name="adj" fmla="val 27341"/>
                  </a:avLst>
                </a:prstTxWarp>
                <a:noAutofit/>
              </a:bodyPr>
              <a:lstStyle/>
              <a:p>
                <a:pPr indent="-274320" algn="ctr">
                  <a:spcAft>
                    <a:spcPts val="900"/>
                  </a:spcAft>
                </a:pPr>
                <a:r>
                  <a:rPr lang="es-CO" sz="1050" dirty="0">
                    <a:solidFill>
                      <a:schemeClr val="bg1"/>
                    </a:solidFill>
                    <a:latin typeface="Monserrat"/>
                  </a:rPr>
                  <a:t>Recursos</a:t>
                </a:r>
                <a:endParaRPr lang="es-CO" sz="1050" noProof="0" dirty="0">
                  <a:solidFill>
                    <a:schemeClr val="bg1"/>
                  </a:solidFill>
                  <a:latin typeface="Monserrat"/>
                </a:endParaRPr>
              </a:p>
            </p:txBody>
          </p:sp>
        </p:grpSp>
        <p:sp>
          <p:nvSpPr>
            <p:cNvPr id="65" name="TextBox 63">
              <a:extLst>
                <a:ext uri="{FF2B5EF4-FFF2-40B4-BE49-F238E27FC236}">
                  <a16:creationId xmlns:a16="http://schemas.microsoft.com/office/drawing/2014/main" id="{F7EE6A7C-5F0F-F6D7-AFD1-9792E566832B}"/>
                </a:ext>
              </a:extLst>
            </p:cNvPr>
            <p:cNvSpPr txBox="1"/>
            <p:nvPr/>
          </p:nvSpPr>
          <p:spPr>
            <a:xfrm>
              <a:off x="8054063" y="3719075"/>
              <a:ext cx="2049094" cy="1950799"/>
            </a:xfrm>
            <a:prstGeom prst="rect">
              <a:avLst/>
            </a:prstGeom>
            <a:noFill/>
          </p:spPr>
          <p:txBody>
            <a:bodyPr vert="horz" wrap="none" lIns="0" tIns="0" rIns="0" bIns="0" rtlCol="0">
              <a:prstTxWarp prst="textArchUp">
                <a:avLst/>
              </a:prstTxWarp>
              <a:noAutofit/>
            </a:bodyPr>
            <a:lstStyle/>
            <a:p>
              <a:pPr indent="-274320" algn="ctr">
                <a:spcAft>
                  <a:spcPts val="900"/>
                </a:spcAft>
              </a:pPr>
              <a:r>
                <a:rPr lang="es-CO" sz="1050" noProof="0" dirty="0">
                  <a:solidFill>
                    <a:schemeClr val="bg1"/>
                  </a:solidFill>
                  <a:latin typeface="Monserrat"/>
                </a:rPr>
                <a:t>Tecnología </a:t>
              </a:r>
            </a:p>
          </p:txBody>
        </p:sp>
        <p:sp>
          <p:nvSpPr>
            <p:cNvPr id="66" name="Elipse 65">
              <a:extLst>
                <a:ext uri="{FF2B5EF4-FFF2-40B4-BE49-F238E27FC236}">
                  <a16:creationId xmlns:a16="http://schemas.microsoft.com/office/drawing/2014/main" id="{EF049D36-DD35-4F88-8B98-68D444DBAFAA}"/>
                </a:ext>
              </a:extLst>
            </p:cNvPr>
            <p:cNvSpPr/>
            <p:nvPr/>
          </p:nvSpPr>
          <p:spPr>
            <a:xfrm>
              <a:off x="8418151" y="3948975"/>
              <a:ext cx="1300190" cy="1314970"/>
            </a:xfrm>
            <a:prstGeom prst="ellipse">
              <a:avLst/>
            </a:prstGeom>
            <a:solidFill>
              <a:srgbClr val="10CF9B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9704857D-5A8B-7187-8F2A-9BECBF02E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392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ECAC4-BBE0-618E-5925-76D2B9DF6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BE4C8CC-E8DF-2DDF-48C7-11136443B7DA}"/>
              </a:ext>
            </a:extLst>
          </p:cNvPr>
          <p:cNvSpPr txBox="1"/>
          <p:nvPr/>
        </p:nvSpPr>
        <p:spPr>
          <a:xfrm>
            <a:off x="3142034" y="723628"/>
            <a:ext cx="792265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Modelo de negocios</a:t>
            </a:r>
            <a:endParaRPr lang="es-CO" sz="3200" b="1" dirty="0">
              <a:solidFill>
                <a:srgbClr val="3E4943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9940116-33F6-7037-2FA0-7408905E0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  <p:graphicFrame>
        <p:nvGraphicFramePr>
          <p:cNvPr id="3" name="35 Tabla">
            <a:extLst>
              <a:ext uri="{FF2B5EF4-FFF2-40B4-BE49-F238E27FC236}">
                <a16:creationId xmlns:a16="http://schemas.microsoft.com/office/drawing/2014/main" id="{626BDC7B-1F4F-5900-2454-77CCBFF50C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8397986"/>
              </p:ext>
            </p:extLst>
          </p:nvPr>
        </p:nvGraphicFramePr>
        <p:xfrm>
          <a:off x="524692" y="1391862"/>
          <a:ext cx="11142616" cy="4944677"/>
        </p:xfrm>
        <a:graphic>
          <a:graphicData uri="http://schemas.openxmlformats.org/drawingml/2006/table">
            <a:tbl>
              <a:tblPr firstRow="1" firstCol="1" bandRow="1"/>
              <a:tblGrid>
                <a:gridCol w="20920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7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7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990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418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20240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1050" b="1" dirty="0">
                          <a:solidFill>
                            <a:srgbClr val="217A5D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Socios clave</a:t>
                      </a:r>
                    </a:p>
                    <a:p>
                      <a:pPr marL="174625" lvl="0" indent="-90488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s-CO" sz="105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Bancos primer nivel.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Cámaras de comercio.</a:t>
                      </a:r>
                    </a:p>
                    <a:p>
                      <a:pPr marL="174625" lvl="0" indent="-90488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Gremios del sector.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Academia – SENA.</a:t>
                      </a:r>
                    </a:p>
                    <a:p>
                      <a:pPr marL="174625" lvl="0" indent="-90488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Transportistas.</a:t>
                      </a:r>
                      <a:endParaRPr lang="es-CO" sz="105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lvl="0" indent="-90488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Ministerio de Agricultura y Desarrollo Rural y sus adscritas / vinculadas.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Gobernación y Alcaldías.</a:t>
                      </a:r>
                    </a:p>
                    <a:p>
                      <a:pPr marL="174625" lvl="0" indent="-90488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Ministerios:</a:t>
                      </a:r>
                      <a:r>
                        <a:rPr lang="es-CO" sz="1050" baseline="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Ambiente, Vivienda, TIC, CIT, Transporte.</a:t>
                      </a:r>
                    </a:p>
                    <a:p>
                      <a:pPr marL="174625" lvl="0" indent="-90488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DNP, DPS. ICBF.</a:t>
                      </a:r>
                    </a:p>
                    <a:p>
                      <a:pPr marL="174625" lvl="0" indent="-90488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Corporación autónomas.</a:t>
                      </a:r>
                    </a:p>
                    <a:p>
                      <a:pPr marL="174625" lvl="0" indent="-90488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Organismos de cooperación internacional.</a:t>
                      </a:r>
                    </a:p>
                  </a:txBody>
                  <a:tcPr marL="23328" marR="2332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1050" b="1" dirty="0">
                          <a:solidFill>
                            <a:srgbClr val="217A5D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Actividades clave</a:t>
                      </a:r>
                      <a:endParaRPr lang="es-CO" sz="1050" b="0" dirty="0">
                        <a:solidFill>
                          <a:srgbClr val="217A5D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endParaRPr lang="es-CO" sz="1050" kern="120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Conocimiento de la región O / D (Inteligencia de negocios).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Eficiencia operacional.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Planeación financiera / tributaria.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Imagen corporativa.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Investigación e innovación.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Buenas prácticas.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Alianzas con pequeños productores, artesanos y artistas de la región (vitrina).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Responsabilidad social.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Bioeconomía.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s-CO" sz="1050" kern="120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</a:txBody>
                  <a:tcPr marL="23328" marR="2332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1050" b="1" dirty="0">
                          <a:solidFill>
                            <a:srgbClr val="217A5D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Propuesta de valor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s-CO" sz="1050" b="0" i="1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Calibri"/>
                        <a:cs typeface="Calibri"/>
                      </a:endParaRPr>
                    </a:p>
                    <a:p>
                      <a:pPr marL="171450" indent="-17145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MX" sz="1050" b="0" i="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Calibri"/>
                          <a:cs typeface="Calibri"/>
                        </a:rPr>
                        <a:t>Para productores: acceso a mercados, asistencia técnica y tecnología aplicada.</a:t>
                      </a:r>
                    </a:p>
                    <a:p>
                      <a:pPr marL="171450" indent="-17145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s-MX" sz="1050" b="0" i="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Calibri"/>
                        <a:cs typeface="Calibri"/>
                      </a:endParaRPr>
                    </a:p>
                    <a:p>
                      <a:pPr marL="171450" indent="-17145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MX" sz="1050" b="0" i="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Calibri"/>
                          <a:cs typeface="Calibri"/>
                        </a:rPr>
                        <a:t>Para compradores: trazabilidad, certificación y oferta sostenible.</a:t>
                      </a:r>
                    </a:p>
                    <a:p>
                      <a:pPr marL="171450" indent="-17145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s-MX" sz="1050" b="0" i="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Calibri"/>
                        <a:cs typeface="Calibri"/>
                      </a:endParaRPr>
                    </a:p>
                    <a:p>
                      <a:pPr marL="171450" indent="-17145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MX" sz="1050" b="0" i="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Calibri"/>
                          <a:cs typeface="Calibri"/>
                        </a:rPr>
                        <a:t>Para inversionistas: oportunidades seguras en agroindustria, comercio y desarrollo rural.</a:t>
                      </a:r>
                    </a:p>
                    <a:p>
                      <a:pPr marL="171450" indent="-17145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s-MX" sz="1050" b="0" i="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Calibri"/>
                        <a:cs typeface="Calibri"/>
                      </a:endParaRPr>
                    </a:p>
                    <a:p>
                      <a:pPr marL="171450" indent="-17145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MX" sz="1050" b="0" i="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Calibri"/>
                          <a:cs typeface="Calibri"/>
                        </a:rPr>
                        <a:t>Para el territorio: empleos, innovación, encadenamientos y posicionamiento regional.</a:t>
                      </a:r>
                    </a:p>
                  </a:txBody>
                  <a:tcPr marL="23328" marR="2332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1050" b="1" dirty="0">
                          <a:solidFill>
                            <a:srgbClr val="217A5D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Relaciones con clientes</a:t>
                      </a:r>
                    </a:p>
                    <a:p>
                      <a:pPr marL="84137" lvl="0" indent="0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None/>
                      </a:pPr>
                      <a:endParaRPr lang="es-CO" sz="1050" kern="120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84137" lvl="0" indent="0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None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Generación estable de condiciones técnicas, financieras, organizacionales y políticas para los actores de la Agricultura Campesina, Étnica, Familiar y Comunitaria.</a:t>
                      </a:r>
                      <a:endParaRPr lang="es-CO" sz="1050" kern="120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Calibri"/>
                        <a:cs typeface="Times New Roman"/>
                      </a:endParaRPr>
                    </a:p>
                  </a:txBody>
                  <a:tcPr marL="23328" marR="2332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1050" b="1" dirty="0">
                          <a:solidFill>
                            <a:srgbClr val="217A5D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Clientes</a:t>
                      </a:r>
                      <a:endParaRPr lang="es-CO" sz="1050" dirty="0">
                        <a:solidFill>
                          <a:srgbClr val="217A5D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s-CO" sz="1050" kern="120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Productores.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Compradores.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Inversionistas.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Territorio departamental.</a:t>
                      </a:r>
                    </a:p>
                  </a:txBody>
                  <a:tcPr marL="23328" marR="2332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3187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1050" b="1" u="none" dirty="0">
                          <a:solidFill>
                            <a:srgbClr val="217A5D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Recursos clave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s-CO" sz="1050" kern="120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Manejo marca.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Sede administrativa.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Planta(s) de producción.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Cadena de frío.</a:t>
                      </a:r>
                    </a:p>
                  </a:txBody>
                  <a:tcPr marL="23328" marR="23328" marT="0" marB="0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 v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1050" b="1" dirty="0">
                          <a:solidFill>
                            <a:srgbClr val="217A5D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Canales</a:t>
                      </a:r>
                      <a:endParaRPr lang="es-CO" sz="1050" dirty="0">
                        <a:solidFill>
                          <a:srgbClr val="217A5D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endParaRPr lang="es-CO" sz="1050" kern="120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Sede administrativa.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Redes sociales.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Página web.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Transportistas, 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Agencias de intermediación aduanera.</a:t>
                      </a:r>
                      <a:endParaRPr lang="es-CO" sz="1200" dirty="0"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23328" marR="23328" marT="0" marB="0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24237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1050" b="1" dirty="0">
                          <a:solidFill>
                            <a:srgbClr val="217A5D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Estructura de costos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s-CO" sz="1050" kern="120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Inversión inicial.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Costos fijos.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CO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Plan de expansión y crecimiento.</a:t>
                      </a:r>
                    </a:p>
                  </a:txBody>
                  <a:tcPr marL="23328" marR="2332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1050" b="1" dirty="0">
                          <a:solidFill>
                            <a:srgbClr val="217A5D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Fuentes de ingreso / financiación</a:t>
                      </a:r>
                    </a:p>
                    <a:p>
                      <a:pPr marL="174625" lvl="0" indent="-90488" algn="l" defTabSz="914400" rtl="0" eaLnBrk="1" latinLnBrk="0" hangingPunct="1">
                        <a:spcAft>
                          <a:spcPts val="0"/>
                        </a:spcAft>
                        <a:buFont typeface="Symbol"/>
                        <a:buChar char=""/>
                      </a:pPr>
                      <a:endParaRPr lang="es-CO" sz="1050" kern="1200" dirty="0">
                        <a:solidFill>
                          <a:schemeClr val="tx1"/>
                        </a:solidFill>
                        <a:effectLst/>
                        <a:latin typeface="Nunito Sans" pitchFamily="2" charset="0"/>
                        <a:ea typeface="Times New Roman"/>
                        <a:cs typeface="Times New Roman"/>
                      </a:endParaRP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MX" sz="1050" kern="1200" dirty="0" err="1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Comodities</a:t>
                      </a: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Granel / marcas blancas.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Marca propia.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Estudios de consultoría.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Maquinaria y tecnología.</a:t>
                      </a:r>
                    </a:p>
                    <a:p>
                      <a:pPr marL="174625" marR="0" lvl="0" indent="-904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Char char=""/>
                        <a:tabLst/>
                        <a:defRPr/>
                      </a:pPr>
                      <a:r>
                        <a:rPr lang="es-MX" sz="1050" kern="1200" dirty="0">
                          <a:solidFill>
                            <a:schemeClr val="tx1"/>
                          </a:solidFill>
                          <a:effectLst/>
                          <a:latin typeface="Nunito Sans" pitchFamily="2" charset="0"/>
                          <a:ea typeface="Times New Roman"/>
                          <a:cs typeface="Times New Roman"/>
                        </a:rPr>
                        <a:t>Certificaciones, registros o patentes.</a:t>
                      </a:r>
                    </a:p>
                  </a:txBody>
                  <a:tcPr marL="23328" marR="2332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629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1E7C69-3FB8-A788-1A47-8936F851E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37CE6BD-B9C0-348A-D67C-EAB370E325DC}"/>
              </a:ext>
            </a:extLst>
          </p:cNvPr>
          <p:cNvSpPr txBox="1"/>
          <p:nvPr/>
        </p:nvSpPr>
        <p:spPr>
          <a:xfrm>
            <a:off x="3142034" y="723628"/>
            <a:ext cx="792265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3200" b="1" dirty="0">
                <a:solidFill>
                  <a:srgbClr val="3E494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Modelo operativo</a:t>
            </a:r>
            <a:endParaRPr lang="es-CO" sz="3200" b="1" dirty="0">
              <a:solidFill>
                <a:srgbClr val="3E4943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48B2653-7F86-EDD4-340E-FB140A683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04" y="106566"/>
            <a:ext cx="1063058" cy="1063058"/>
          </a:xfrm>
          <a:prstGeom prst="rect">
            <a:avLst/>
          </a:prstGeom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EA2C6B07-5232-01D0-E0EF-584F94537A69}"/>
              </a:ext>
            </a:extLst>
          </p:cNvPr>
          <p:cNvGrpSpPr/>
          <p:nvPr/>
        </p:nvGrpSpPr>
        <p:grpSpPr>
          <a:xfrm>
            <a:off x="1228693" y="1517515"/>
            <a:ext cx="9627374" cy="4910679"/>
            <a:chOff x="2257750" y="2206807"/>
            <a:chExt cx="7792886" cy="4223387"/>
          </a:xfrm>
        </p:grpSpPr>
        <p:sp>
          <p:nvSpPr>
            <p:cNvPr id="5" name="Rectangle 7">
              <a:extLst>
                <a:ext uri="{FF2B5EF4-FFF2-40B4-BE49-F238E27FC236}">
                  <a16:creationId xmlns:a16="http://schemas.microsoft.com/office/drawing/2014/main" id="{44C38136-4EB6-6EFC-0414-605FF5A94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4391" y="2573754"/>
              <a:ext cx="7456245" cy="35705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72E82F84-DEAD-1382-7A4C-30A40B7B233A}"/>
                </a:ext>
              </a:extLst>
            </p:cNvPr>
            <p:cNvSpPr txBox="1"/>
            <p:nvPr/>
          </p:nvSpPr>
          <p:spPr>
            <a:xfrm>
              <a:off x="5412303" y="2206807"/>
              <a:ext cx="1291368" cy="2647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MX" sz="1400" b="1" noProof="0" dirty="0">
                  <a:solidFill>
                    <a:schemeClr val="accent1">
                      <a:lumMod val="75000"/>
                    </a:schemeClr>
                  </a:solidFill>
                  <a:latin typeface="Monserrat"/>
                  <a:ea typeface="Roboto" panose="02000000000000000000" pitchFamily="2" charset="0"/>
                  <a:cs typeface="Roboto" panose="02000000000000000000" pitchFamily="2" charset="0"/>
                </a:rPr>
                <a:t>Comercialización</a:t>
              </a: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7E4A7677-5612-7E9B-9B24-D26B296F2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1194" y="5199193"/>
              <a:ext cx="3318554" cy="714119"/>
            </a:xfrm>
            <a:custGeom>
              <a:avLst/>
              <a:gdLst/>
              <a:ahLst/>
              <a:cxnLst>
                <a:cxn ang="0">
                  <a:pos x="0" y="68"/>
                </a:cxn>
                <a:cxn ang="0">
                  <a:pos x="35" y="0"/>
                </a:cxn>
                <a:cxn ang="0">
                  <a:pos x="280" y="0"/>
                </a:cxn>
                <a:cxn ang="0">
                  <a:pos x="316" y="68"/>
                </a:cxn>
                <a:cxn ang="0">
                  <a:pos x="0" y="68"/>
                </a:cxn>
              </a:cxnLst>
              <a:rect l="0" t="0" r="r" b="b"/>
              <a:pathLst>
                <a:path w="316" h="68">
                  <a:moveTo>
                    <a:pt x="0" y="68"/>
                  </a:moveTo>
                  <a:lnTo>
                    <a:pt x="35" y="0"/>
                  </a:lnTo>
                  <a:lnTo>
                    <a:pt x="280" y="0"/>
                  </a:lnTo>
                  <a:lnTo>
                    <a:pt x="316" y="68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E96B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326F2881-C4F8-D28D-10FC-C8E2EF237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8254" y="4569087"/>
              <a:ext cx="2583431" cy="630105"/>
            </a:xfrm>
            <a:custGeom>
              <a:avLst/>
              <a:gdLst/>
              <a:ahLst/>
              <a:cxnLst>
                <a:cxn ang="0">
                  <a:pos x="0" y="59"/>
                </a:cxn>
                <a:cxn ang="0">
                  <a:pos x="32" y="0"/>
                </a:cxn>
                <a:cxn ang="0">
                  <a:pos x="214" y="0"/>
                </a:cxn>
                <a:cxn ang="0">
                  <a:pos x="246" y="60"/>
                </a:cxn>
                <a:cxn ang="0">
                  <a:pos x="0" y="59"/>
                </a:cxn>
              </a:cxnLst>
              <a:rect l="0" t="0" r="r" b="b"/>
              <a:pathLst>
                <a:path w="246" h="60">
                  <a:moveTo>
                    <a:pt x="0" y="59"/>
                  </a:moveTo>
                  <a:lnTo>
                    <a:pt x="32" y="0"/>
                  </a:lnTo>
                  <a:lnTo>
                    <a:pt x="214" y="0"/>
                  </a:lnTo>
                  <a:lnTo>
                    <a:pt x="246" y="60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F18C4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E3918F10-AD37-0B9C-CB8E-5E43E7495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4310" y="4001992"/>
              <a:ext cx="1921821" cy="567095"/>
            </a:xfrm>
            <a:custGeom>
              <a:avLst/>
              <a:gdLst/>
              <a:ahLst/>
              <a:cxnLst>
                <a:cxn ang="0">
                  <a:pos x="0" y="54"/>
                </a:cxn>
                <a:cxn ang="0">
                  <a:pos x="27" y="0"/>
                </a:cxn>
                <a:cxn ang="0">
                  <a:pos x="156" y="0"/>
                </a:cxn>
                <a:cxn ang="0">
                  <a:pos x="183" y="53"/>
                </a:cxn>
                <a:cxn ang="0">
                  <a:pos x="0" y="54"/>
                </a:cxn>
              </a:cxnLst>
              <a:rect l="0" t="0" r="r" b="b"/>
              <a:pathLst>
                <a:path w="183" h="54">
                  <a:moveTo>
                    <a:pt x="0" y="54"/>
                  </a:moveTo>
                  <a:lnTo>
                    <a:pt x="27" y="0"/>
                  </a:lnTo>
                  <a:lnTo>
                    <a:pt x="156" y="0"/>
                  </a:lnTo>
                  <a:lnTo>
                    <a:pt x="183" y="53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rgbClr val="F7B28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C3AFC6B6-25D0-D0AD-7ACE-9F7577D4E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7858" y="2689274"/>
              <a:ext cx="1354726" cy="1312719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129" y="125"/>
                </a:cxn>
                <a:cxn ang="0">
                  <a:pos x="0" y="125"/>
                </a:cxn>
                <a:cxn ang="0">
                  <a:pos x="64" y="0"/>
                </a:cxn>
              </a:cxnLst>
              <a:rect l="0" t="0" r="r" b="b"/>
              <a:pathLst>
                <a:path w="129" h="125">
                  <a:moveTo>
                    <a:pt x="64" y="0"/>
                  </a:moveTo>
                  <a:lnTo>
                    <a:pt x="129" y="125"/>
                  </a:lnTo>
                  <a:lnTo>
                    <a:pt x="0" y="125"/>
                  </a:lnTo>
                  <a:cubicBezTo>
                    <a:pt x="0" y="125"/>
                    <a:pt x="64" y="0"/>
                    <a:pt x="64" y="0"/>
                  </a:cubicBezTo>
                  <a:close/>
                </a:path>
              </a:pathLst>
            </a:custGeom>
            <a:solidFill>
              <a:srgbClr val="FAD3B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DD5BD33D-AB76-A479-DE2B-46E1B0B01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0693" y="2689274"/>
              <a:ext cx="3329056" cy="3224038"/>
            </a:xfrm>
            <a:custGeom>
              <a:avLst/>
              <a:gdLst/>
              <a:ahLst/>
              <a:cxnLst>
                <a:cxn ang="0">
                  <a:pos x="158" y="0"/>
                </a:cxn>
                <a:cxn ang="0">
                  <a:pos x="317" y="307"/>
                </a:cxn>
                <a:cxn ang="0">
                  <a:pos x="0" y="307"/>
                </a:cxn>
                <a:cxn ang="0">
                  <a:pos x="158" y="0"/>
                </a:cxn>
              </a:cxnLst>
              <a:rect l="0" t="0" r="r" b="b"/>
              <a:pathLst>
                <a:path w="317" h="307">
                  <a:moveTo>
                    <a:pt x="158" y="0"/>
                  </a:moveTo>
                  <a:lnTo>
                    <a:pt x="317" y="307"/>
                  </a:lnTo>
                  <a:lnTo>
                    <a:pt x="0" y="307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47DC0BD5-8F5D-E55C-6275-1B01EEBE8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0693" y="2689274"/>
              <a:ext cx="3329056" cy="3224038"/>
            </a:xfrm>
            <a:custGeom>
              <a:avLst/>
              <a:gdLst/>
              <a:ahLst/>
              <a:cxnLst>
                <a:cxn ang="0">
                  <a:pos x="158" y="0"/>
                </a:cxn>
                <a:cxn ang="0">
                  <a:pos x="317" y="307"/>
                </a:cxn>
                <a:cxn ang="0">
                  <a:pos x="0" y="307"/>
                </a:cxn>
                <a:cxn ang="0">
                  <a:pos x="158" y="0"/>
                </a:cxn>
              </a:cxnLst>
              <a:rect l="0" t="0" r="r" b="b"/>
              <a:pathLst>
                <a:path w="317" h="307">
                  <a:moveTo>
                    <a:pt x="158" y="0"/>
                  </a:moveTo>
                  <a:lnTo>
                    <a:pt x="317" y="307"/>
                  </a:lnTo>
                  <a:lnTo>
                    <a:pt x="0" y="307"/>
                  </a:lnTo>
                  <a:lnTo>
                    <a:pt x="158" y="0"/>
                  </a:lnTo>
                  <a:close/>
                </a:path>
              </a:pathLst>
            </a:custGeom>
            <a:noFill/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sp>
          <p:nvSpPr>
            <p:cNvPr id="12" name="Line 14">
              <a:extLst>
                <a:ext uri="{FF2B5EF4-FFF2-40B4-BE49-F238E27FC236}">
                  <a16:creationId xmlns:a16="http://schemas.microsoft.com/office/drawing/2014/main" id="{F8BD5DED-EACD-4807-A354-EA4BDA74A9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98359" y="4012494"/>
              <a:ext cx="1344224" cy="1751"/>
            </a:xfrm>
            <a:prstGeom prst="line">
              <a:avLst/>
            </a:prstGeom>
            <a:noFill/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sp>
          <p:nvSpPr>
            <p:cNvPr id="13" name="Line 15">
              <a:extLst>
                <a:ext uri="{FF2B5EF4-FFF2-40B4-BE49-F238E27FC236}">
                  <a16:creationId xmlns:a16="http://schemas.microsoft.com/office/drawing/2014/main" id="{213A395E-1680-F775-E043-B72B4F277C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04309" y="4569088"/>
              <a:ext cx="1932323" cy="10502"/>
            </a:xfrm>
            <a:prstGeom prst="line">
              <a:avLst/>
            </a:prstGeom>
            <a:no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sp>
          <p:nvSpPr>
            <p:cNvPr id="16" name="Line 16">
              <a:extLst>
                <a:ext uri="{FF2B5EF4-FFF2-40B4-BE49-F238E27FC236}">
                  <a16:creationId xmlns:a16="http://schemas.microsoft.com/office/drawing/2014/main" id="{BB13B990-C9CD-71CA-EB21-BCE1F66298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99759" y="5199192"/>
              <a:ext cx="2551926" cy="1751"/>
            </a:xfrm>
            <a:prstGeom prst="line">
              <a:avLst/>
            </a:prstGeom>
            <a:noFill/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100817" tIns="50408" rIns="100817" bIns="5040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CO" sz="2400" noProof="0" dirty="0">
                <a:latin typeface="Monserrat"/>
              </a:endParaRPr>
            </a:p>
          </p:txBody>
        </p:sp>
        <p:cxnSp>
          <p:nvCxnSpPr>
            <p:cNvPr id="24" name="Straight Arrow Connector 21">
              <a:extLst>
                <a:ext uri="{FF2B5EF4-FFF2-40B4-BE49-F238E27FC236}">
                  <a16:creationId xmlns:a16="http://schemas.microsoft.com/office/drawing/2014/main" id="{22A0DC41-FAB5-4110-07D5-8B9DEA20C010}"/>
                </a:ext>
              </a:extLst>
            </p:cNvPr>
            <p:cNvCxnSpPr/>
            <p:nvPr/>
          </p:nvCxnSpPr>
          <p:spPr>
            <a:xfrm rot="5400000">
              <a:off x="6344218" y="4344403"/>
              <a:ext cx="3266417" cy="233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2">
              <a:extLst>
                <a:ext uri="{FF2B5EF4-FFF2-40B4-BE49-F238E27FC236}">
                  <a16:creationId xmlns:a16="http://schemas.microsoft.com/office/drawing/2014/main" id="{C08D8B4E-DD23-41D8-396A-EAD93E9BF213}"/>
                </a:ext>
              </a:extLst>
            </p:cNvPr>
            <p:cNvSpPr txBox="1"/>
            <p:nvPr/>
          </p:nvSpPr>
          <p:spPr>
            <a:xfrm>
              <a:off x="8101652" y="2783783"/>
              <a:ext cx="1890329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noProof="0" dirty="0" err="1">
                  <a:latin typeface="Monserrat"/>
                  <a:cs typeface="Arial" pitchFamily="34" charset="0"/>
                </a:rPr>
                <a:t>Comodities</a:t>
              </a:r>
              <a:endParaRPr lang="es-CO" sz="1200" b="1" noProof="0" dirty="0">
                <a:latin typeface="Monserrat"/>
                <a:cs typeface="Arial" pitchFamily="34" charset="0"/>
              </a:endParaRPr>
            </a:p>
          </p:txBody>
        </p:sp>
        <p:sp>
          <p:nvSpPr>
            <p:cNvPr id="41" name="TextBox 33">
              <a:extLst>
                <a:ext uri="{FF2B5EF4-FFF2-40B4-BE49-F238E27FC236}">
                  <a16:creationId xmlns:a16="http://schemas.microsoft.com/office/drawing/2014/main" id="{57C0D40A-B219-BE1D-8738-00CC9A91B76A}"/>
                </a:ext>
              </a:extLst>
            </p:cNvPr>
            <p:cNvSpPr txBox="1"/>
            <p:nvPr/>
          </p:nvSpPr>
          <p:spPr>
            <a:xfrm>
              <a:off x="8101652" y="3915553"/>
              <a:ext cx="1496510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noProof="0" dirty="0">
                  <a:latin typeface="Monserrat"/>
                  <a:cs typeface="Arial" pitchFamily="34" charset="0"/>
                </a:rPr>
                <a:t>Marca propia</a:t>
              </a:r>
            </a:p>
          </p:txBody>
        </p:sp>
        <p:sp>
          <p:nvSpPr>
            <p:cNvPr id="42" name="TextBox 34">
              <a:extLst>
                <a:ext uri="{FF2B5EF4-FFF2-40B4-BE49-F238E27FC236}">
                  <a16:creationId xmlns:a16="http://schemas.microsoft.com/office/drawing/2014/main" id="{16A35341-99D2-C40B-E5F9-FC15BB1C25B0}"/>
                </a:ext>
              </a:extLst>
            </p:cNvPr>
            <p:cNvSpPr txBox="1"/>
            <p:nvPr/>
          </p:nvSpPr>
          <p:spPr>
            <a:xfrm>
              <a:off x="8101652" y="5047323"/>
              <a:ext cx="1814768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noProof="0" dirty="0">
                  <a:latin typeface="Monserrat"/>
                  <a:cs typeface="Arial" pitchFamily="34" charset="0"/>
                </a:rPr>
                <a:t>Maquinaria y tecnologías</a:t>
              </a:r>
            </a:p>
          </p:txBody>
        </p:sp>
        <p:sp>
          <p:nvSpPr>
            <p:cNvPr id="44" name="TextBox 36">
              <a:extLst>
                <a:ext uri="{FF2B5EF4-FFF2-40B4-BE49-F238E27FC236}">
                  <a16:creationId xmlns:a16="http://schemas.microsoft.com/office/drawing/2014/main" id="{D05D3803-76DD-EEA0-A6A1-BA9021D191A8}"/>
                </a:ext>
              </a:extLst>
            </p:cNvPr>
            <p:cNvSpPr txBox="1"/>
            <p:nvPr/>
          </p:nvSpPr>
          <p:spPr>
            <a:xfrm>
              <a:off x="5298585" y="4143163"/>
              <a:ext cx="1496510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s-CO" sz="1200" b="1" noProof="0" dirty="0">
                  <a:solidFill>
                    <a:schemeClr val="bg1"/>
                  </a:solidFill>
                  <a:latin typeface="Monserrat"/>
                  <a:cs typeface="Arial" pitchFamily="34" charset="0"/>
                </a:rPr>
                <a:t>Viabilidad técnica / legal</a:t>
              </a:r>
            </a:p>
          </p:txBody>
        </p:sp>
        <p:sp>
          <p:nvSpPr>
            <p:cNvPr id="45" name="TextBox 37">
              <a:extLst>
                <a:ext uri="{FF2B5EF4-FFF2-40B4-BE49-F238E27FC236}">
                  <a16:creationId xmlns:a16="http://schemas.microsoft.com/office/drawing/2014/main" id="{03D890C5-07BD-6297-44C6-822D41E8563B}"/>
                </a:ext>
              </a:extLst>
            </p:cNvPr>
            <p:cNvSpPr txBox="1"/>
            <p:nvPr/>
          </p:nvSpPr>
          <p:spPr>
            <a:xfrm>
              <a:off x="5298585" y="4771393"/>
              <a:ext cx="1575274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s-CO" sz="1200" b="1" noProof="0" dirty="0">
                  <a:solidFill>
                    <a:schemeClr val="bg1"/>
                  </a:solidFill>
                  <a:latin typeface="Monserrat"/>
                  <a:cs typeface="Arial" pitchFamily="34" charset="0"/>
                </a:rPr>
                <a:t>Rentabilidad</a:t>
              </a:r>
            </a:p>
          </p:txBody>
        </p:sp>
        <p:sp>
          <p:nvSpPr>
            <p:cNvPr id="63" name="TextBox 38">
              <a:extLst>
                <a:ext uri="{FF2B5EF4-FFF2-40B4-BE49-F238E27FC236}">
                  <a16:creationId xmlns:a16="http://schemas.microsoft.com/office/drawing/2014/main" id="{2DAC4F31-5CBF-8F80-AF1B-E1D84310E1F3}"/>
                </a:ext>
              </a:extLst>
            </p:cNvPr>
            <p:cNvSpPr txBox="1"/>
            <p:nvPr/>
          </p:nvSpPr>
          <p:spPr>
            <a:xfrm>
              <a:off x="4747239" y="5382986"/>
              <a:ext cx="2677966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s-CO" sz="1200" b="1" noProof="0" dirty="0">
                  <a:solidFill>
                    <a:schemeClr val="bg1"/>
                  </a:solidFill>
                  <a:latin typeface="Monserrat"/>
                  <a:cs typeface="Arial" pitchFamily="34" charset="0"/>
                </a:rPr>
                <a:t>Buenas prácticas</a:t>
              </a:r>
            </a:p>
          </p:txBody>
        </p:sp>
        <p:sp>
          <p:nvSpPr>
            <p:cNvPr id="73" name="TextBox 44">
              <a:extLst>
                <a:ext uri="{FF2B5EF4-FFF2-40B4-BE49-F238E27FC236}">
                  <a16:creationId xmlns:a16="http://schemas.microsoft.com/office/drawing/2014/main" id="{8AEE3D94-C67D-EA95-A87F-CE22E18459DA}"/>
                </a:ext>
              </a:extLst>
            </p:cNvPr>
            <p:cNvSpPr txBox="1"/>
            <p:nvPr/>
          </p:nvSpPr>
          <p:spPr>
            <a:xfrm rot="16200000">
              <a:off x="1536581" y="4271862"/>
              <a:ext cx="1616730" cy="17439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s-CO" sz="1400" noProof="0" dirty="0">
                  <a:latin typeface="Monserrat"/>
                  <a:cs typeface="Arial" pitchFamily="34" charset="0"/>
                </a:rPr>
                <a:t>Oportunidades</a:t>
              </a:r>
            </a:p>
          </p:txBody>
        </p:sp>
        <p:grpSp>
          <p:nvGrpSpPr>
            <p:cNvPr id="76" name="Grupo 75">
              <a:extLst>
                <a:ext uri="{FF2B5EF4-FFF2-40B4-BE49-F238E27FC236}">
                  <a16:creationId xmlns:a16="http://schemas.microsoft.com/office/drawing/2014/main" id="{D2F824F4-0F04-3519-20E7-379CB809DFB0}"/>
                </a:ext>
              </a:extLst>
            </p:cNvPr>
            <p:cNvGrpSpPr/>
            <p:nvPr/>
          </p:nvGrpSpPr>
          <p:grpSpPr>
            <a:xfrm>
              <a:off x="3492225" y="3073522"/>
              <a:ext cx="6011899" cy="2823856"/>
              <a:chOff x="3540947" y="1570543"/>
              <a:chExt cx="6089619" cy="4526256"/>
            </a:xfrm>
            <a:solidFill>
              <a:schemeClr val="accent2"/>
            </a:solidFill>
          </p:grpSpPr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A763267D-7B31-3440-35B5-4E7C9F6282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68022" y="1570543"/>
                <a:ext cx="262544" cy="262544"/>
              </a:xfrm>
              <a:custGeom>
                <a:avLst/>
                <a:gdLst/>
                <a:ahLst/>
                <a:cxnLst>
                  <a:cxn ang="0">
                    <a:pos x="150" y="72"/>
                  </a:cxn>
                  <a:cxn ang="0">
                    <a:pos x="0" y="0"/>
                  </a:cxn>
                  <a:cxn ang="0">
                    <a:pos x="0" y="150"/>
                  </a:cxn>
                  <a:cxn ang="0">
                    <a:pos x="150" y="72"/>
                  </a:cxn>
                </a:cxnLst>
                <a:rect l="0" t="0" r="r" b="b"/>
                <a:pathLst>
                  <a:path w="150" h="150">
                    <a:moveTo>
                      <a:pt x="150" y="72"/>
                    </a:moveTo>
                    <a:lnTo>
                      <a:pt x="0" y="0"/>
                    </a:lnTo>
                    <a:lnTo>
                      <a:pt x="0" y="150"/>
                    </a:lnTo>
                    <a:lnTo>
                      <a:pt x="150" y="72"/>
                    </a:lnTo>
                    <a:close/>
                  </a:path>
                </a:pathLst>
              </a:custGeom>
              <a:solidFill>
                <a:srgbClr val="00B05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00817" tIns="50408" rIns="100817" bIns="50408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9412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18824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28237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37649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47061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56473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565886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075298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2400">
                  <a:latin typeface="Monserrat"/>
                </a:endParaRPr>
              </a:p>
            </p:txBody>
          </p:sp>
          <p:sp>
            <p:nvSpPr>
              <p:cNvPr id="74" name="Freeform 67">
                <a:extLst>
                  <a:ext uri="{FF2B5EF4-FFF2-40B4-BE49-F238E27FC236}">
                    <a16:creationId xmlns:a16="http://schemas.microsoft.com/office/drawing/2014/main" id="{CEF67068-8C15-2CD3-D079-281ECE596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0947" y="2298782"/>
                <a:ext cx="2519021" cy="3782423"/>
              </a:xfrm>
              <a:custGeom>
                <a:avLst/>
                <a:gdLst/>
                <a:ahLst/>
                <a:cxnLst>
                  <a:cxn ang="0">
                    <a:pos x="1872" y="2484"/>
                  </a:cxn>
                  <a:cxn ang="0">
                    <a:pos x="1782" y="2472"/>
                  </a:cxn>
                  <a:cxn ang="0">
                    <a:pos x="1704" y="2442"/>
                  </a:cxn>
                  <a:cxn ang="0">
                    <a:pos x="1638" y="2406"/>
                  </a:cxn>
                  <a:cxn ang="0">
                    <a:pos x="1590" y="2358"/>
                  </a:cxn>
                  <a:cxn ang="0">
                    <a:pos x="1548" y="2298"/>
                  </a:cxn>
                  <a:cxn ang="0">
                    <a:pos x="1512" y="2226"/>
                  </a:cxn>
                  <a:cxn ang="0">
                    <a:pos x="1488" y="2148"/>
                  </a:cxn>
                  <a:cxn ang="0">
                    <a:pos x="1464" y="2016"/>
                  </a:cxn>
                  <a:cxn ang="0">
                    <a:pos x="1446" y="1818"/>
                  </a:cxn>
                  <a:cxn ang="0">
                    <a:pos x="1440" y="1482"/>
                  </a:cxn>
                  <a:cxn ang="0">
                    <a:pos x="1434" y="1248"/>
                  </a:cxn>
                  <a:cxn ang="0">
                    <a:pos x="1410" y="1014"/>
                  </a:cxn>
                  <a:cxn ang="0">
                    <a:pos x="1380" y="846"/>
                  </a:cxn>
                  <a:cxn ang="0">
                    <a:pos x="1350" y="732"/>
                  </a:cxn>
                  <a:cxn ang="0">
                    <a:pos x="1308" y="624"/>
                  </a:cxn>
                  <a:cxn ang="0">
                    <a:pos x="1254" y="528"/>
                  </a:cxn>
                  <a:cxn ang="0">
                    <a:pos x="1194" y="432"/>
                  </a:cxn>
                  <a:cxn ang="0">
                    <a:pos x="1116" y="342"/>
                  </a:cxn>
                  <a:cxn ang="0">
                    <a:pos x="1026" y="264"/>
                  </a:cxn>
                  <a:cxn ang="0">
                    <a:pos x="918" y="192"/>
                  </a:cxn>
                  <a:cxn ang="0">
                    <a:pos x="792" y="126"/>
                  </a:cxn>
                  <a:cxn ang="0">
                    <a:pos x="654" y="78"/>
                  </a:cxn>
                  <a:cxn ang="0">
                    <a:pos x="492" y="42"/>
                  </a:cxn>
                  <a:cxn ang="0">
                    <a:pos x="312" y="12"/>
                  </a:cxn>
                  <a:cxn ang="0">
                    <a:pos x="108" y="0"/>
                  </a:cxn>
                  <a:cxn ang="0">
                    <a:pos x="54" y="36"/>
                  </a:cxn>
                  <a:cxn ang="0">
                    <a:pos x="264" y="42"/>
                  </a:cxn>
                  <a:cxn ang="0">
                    <a:pos x="444" y="66"/>
                  </a:cxn>
                  <a:cxn ang="0">
                    <a:pos x="606" y="96"/>
                  </a:cxn>
                  <a:cxn ang="0">
                    <a:pos x="750" y="144"/>
                  </a:cxn>
                  <a:cxn ang="0">
                    <a:pos x="876" y="204"/>
                  </a:cxn>
                  <a:cxn ang="0">
                    <a:pos x="978" y="270"/>
                  </a:cxn>
                  <a:cxn ang="0">
                    <a:pos x="1074" y="342"/>
                  </a:cxn>
                  <a:cxn ang="0">
                    <a:pos x="1152" y="426"/>
                  </a:cxn>
                  <a:cxn ang="0">
                    <a:pos x="1212" y="516"/>
                  </a:cxn>
                  <a:cxn ang="0">
                    <a:pos x="1266" y="612"/>
                  </a:cxn>
                  <a:cxn ang="0">
                    <a:pos x="1308" y="714"/>
                  </a:cxn>
                  <a:cxn ang="0">
                    <a:pos x="1344" y="822"/>
                  </a:cxn>
                  <a:cxn ang="0">
                    <a:pos x="1368" y="960"/>
                  </a:cxn>
                  <a:cxn ang="0">
                    <a:pos x="1398" y="1194"/>
                  </a:cxn>
                  <a:cxn ang="0">
                    <a:pos x="1410" y="1428"/>
                  </a:cxn>
                  <a:cxn ang="0">
                    <a:pos x="1416" y="1764"/>
                  </a:cxn>
                  <a:cxn ang="0">
                    <a:pos x="1428" y="1974"/>
                  </a:cxn>
                  <a:cxn ang="0">
                    <a:pos x="1452" y="2136"/>
                  </a:cxn>
                  <a:cxn ang="0">
                    <a:pos x="1476" y="2220"/>
                  </a:cxn>
                  <a:cxn ang="0">
                    <a:pos x="1512" y="2292"/>
                  </a:cxn>
                  <a:cxn ang="0">
                    <a:pos x="1554" y="2364"/>
                  </a:cxn>
                  <a:cxn ang="0">
                    <a:pos x="1608" y="2418"/>
                  </a:cxn>
                  <a:cxn ang="0">
                    <a:pos x="1674" y="2460"/>
                  </a:cxn>
                  <a:cxn ang="0">
                    <a:pos x="1752" y="2496"/>
                  </a:cxn>
                  <a:cxn ang="0">
                    <a:pos x="1842" y="2514"/>
                  </a:cxn>
                  <a:cxn ang="0">
                    <a:pos x="1920" y="2520"/>
                  </a:cxn>
                </a:cxnLst>
                <a:rect l="0" t="0" r="r" b="b"/>
                <a:pathLst>
                  <a:path w="1920" h="2520">
                    <a:moveTo>
                      <a:pt x="1920" y="2484"/>
                    </a:moveTo>
                    <a:lnTo>
                      <a:pt x="1920" y="2484"/>
                    </a:lnTo>
                    <a:lnTo>
                      <a:pt x="1896" y="2484"/>
                    </a:lnTo>
                    <a:lnTo>
                      <a:pt x="1872" y="2484"/>
                    </a:lnTo>
                    <a:lnTo>
                      <a:pt x="1848" y="2484"/>
                    </a:lnTo>
                    <a:lnTo>
                      <a:pt x="1824" y="2478"/>
                    </a:lnTo>
                    <a:lnTo>
                      <a:pt x="1800" y="2472"/>
                    </a:lnTo>
                    <a:lnTo>
                      <a:pt x="1782" y="2472"/>
                    </a:lnTo>
                    <a:lnTo>
                      <a:pt x="1758" y="2466"/>
                    </a:lnTo>
                    <a:lnTo>
                      <a:pt x="1740" y="2460"/>
                    </a:lnTo>
                    <a:lnTo>
                      <a:pt x="1722" y="2454"/>
                    </a:lnTo>
                    <a:lnTo>
                      <a:pt x="1704" y="2442"/>
                    </a:lnTo>
                    <a:lnTo>
                      <a:pt x="1686" y="2436"/>
                    </a:lnTo>
                    <a:lnTo>
                      <a:pt x="1668" y="2424"/>
                    </a:lnTo>
                    <a:lnTo>
                      <a:pt x="1656" y="2418"/>
                    </a:lnTo>
                    <a:lnTo>
                      <a:pt x="1638" y="2406"/>
                    </a:lnTo>
                    <a:lnTo>
                      <a:pt x="1626" y="2394"/>
                    </a:lnTo>
                    <a:lnTo>
                      <a:pt x="1614" y="2382"/>
                    </a:lnTo>
                    <a:lnTo>
                      <a:pt x="1602" y="2370"/>
                    </a:lnTo>
                    <a:lnTo>
                      <a:pt x="1590" y="2358"/>
                    </a:lnTo>
                    <a:lnTo>
                      <a:pt x="1578" y="2340"/>
                    </a:lnTo>
                    <a:lnTo>
                      <a:pt x="1566" y="2328"/>
                    </a:lnTo>
                    <a:lnTo>
                      <a:pt x="1554" y="2310"/>
                    </a:lnTo>
                    <a:lnTo>
                      <a:pt x="1548" y="2298"/>
                    </a:lnTo>
                    <a:lnTo>
                      <a:pt x="1536" y="2280"/>
                    </a:lnTo>
                    <a:lnTo>
                      <a:pt x="1530" y="2262"/>
                    </a:lnTo>
                    <a:lnTo>
                      <a:pt x="1524" y="2244"/>
                    </a:lnTo>
                    <a:lnTo>
                      <a:pt x="1512" y="2226"/>
                    </a:lnTo>
                    <a:lnTo>
                      <a:pt x="1506" y="2208"/>
                    </a:lnTo>
                    <a:lnTo>
                      <a:pt x="1500" y="2190"/>
                    </a:lnTo>
                    <a:lnTo>
                      <a:pt x="1494" y="2172"/>
                    </a:lnTo>
                    <a:lnTo>
                      <a:pt x="1488" y="2148"/>
                    </a:lnTo>
                    <a:lnTo>
                      <a:pt x="1482" y="2130"/>
                    </a:lnTo>
                    <a:lnTo>
                      <a:pt x="1482" y="2106"/>
                    </a:lnTo>
                    <a:lnTo>
                      <a:pt x="1470" y="2064"/>
                    </a:lnTo>
                    <a:lnTo>
                      <a:pt x="1464" y="2016"/>
                    </a:lnTo>
                    <a:lnTo>
                      <a:pt x="1458" y="1968"/>
                    </a:lnTo>
                    <a:lnTo>
                      <a:pt x="1452" y="1920"/>
                    </a:lnTo>
                    <a:lnTo>
                      <a:pt x="1452" y="1866"/>
                    </a:lnTo>
                    <a:lnTo>
                      <a:pt x="1446" y="1818"/>
                    </a:lnTo>
                    <a:lnTo>
                      <a:pt x="1446" y="1764"/>
                    </a:lnTo>
                    <a:lnTo>
                      <a:pt x="1446" y="1710"/>
                    </a:lnTo>
                    <a:lnTo>
                      <a:pt x="1446" y="1596"/>
                    </a:lnTo>
                    <a:lnTo>
                      <a:pt x="1440" y="1482"/>
                    </a:lnTo>
                    <a:lnTo>
                      <a:pt x="1440" y="1422"/>
                    </a:lnTo>
                    <a:lnTo>
                      <a:pt x="1440" y="1368"/>
                    </a:lnTo>
                    <a:lnTo>
                      <a:pt x="1434" y="1308"/>
                    </a:lnTo>
                    <a:lnTo>
                      <a:pt x="1434" y="1248"/>
                    </a:lnTo>
                    <a:lnTo>
                      <a:pt x="1428" y="1188"/>
                    </a:lnTo>
                    <a:lnTo>
                      <a:pt x="1422" y="1134"/>
                    </a:lnTo>
                    <a:lnTo>
                      <a:pt x="1416" y="1074"/>
                    </a:lnTo>
                    <a:lnTo>
                      <a:pt x="1410" y="1014"/>
                    </a:lnTo>
                    <a:lnTo>
                      <a:pt x="1404" y="960"/>
                    </a:lnTo>
                    <a:lnTo>
                      <a:pt x="1392" y="900"/>
                    </a:lnTo>
                    <a:lnTo>
                      <a:pt x="1386" y="870"/>
                    </a:lnTo>
                    <a:lnTo>
                      <a:pt x="1380" y="846"/>
                    </a:lnTo>
                    <a:lnTo>
                      <a:pt x="1374" y="816"/>
                    </a:lnTo>
                    <a:lnTo>
                      <a:pt x="1362" y="786"/>
                    </a:lnTo>
                    <a:lnTo>
                      <a:pt x="1356" y="762"/>
                    </a:lnTo>
                    <a:lnTo>
                      <a:pt x="1350" y="732"/>
                    </a:lnTo>
                    <a:lnTo>
                      <a:pt x="1338" y="708"/>
                    </a:lnTo>
                    <a:lnTo>
                      <a:pt x="1326" y="678"/>
                    </a:lnTo>
                    <a:lnTo>
                      <a:pt x="1320" y="654"/>
                    </a:lnTo>
                    <a:lnTo>
                      <a:pt x="1308" y="624"/>
                    </a:lnTo>
                    <a:lnTo>
                      <a:pt x="1296" y="600"/>
                    </a:lnTo>
                    <a:lnTo>
                      <a:pt x="1284" y="576"/>
                    </a:lnTo>
                    <a:lnTo>
                      <a:pt x="1272" y="552"/>
                    </a:lnTo>
                    <a:lnTo>
                      <a:pt x="1254" y="528"/>
                    </a:lnTo>
                    <a:lnTo>
                      <a:pt x="1242" y="498"/>
                    </a:lnTo>
                    <a:lnTo>
                      <a:pt x="1224" y="474"/>
                    </a:lnTo>
                    <a:lnTo>
                      <a:pt x="1206" y="456"/>
                    </a:lnTo>
                    <a:lnTo>
                      <a:pt x="1194" y="432"/>
                    </a:lnTo>
                    <a:lnTo>
                      <a:pt x="1176" y="408"/>
                    </a:lnTo>
                    <a:lnTo>
                      <a:pt x="1158" y="384"/>
                    </a:lnTo>
                    <a:lnTo>
                      <a:pt x="1134" y="366"/>
                    </a:lnTo>
                    <a:lnTo>
                      <a:pt x="1116" y="342"/>
                    </a:lnTo>
                    <a:lnTo>
                      <a:pt x="1092" y="318"/>
                    </a:lnTo>
                    <a:lnTo>
                      <a:pt x="1074" y="300"/>
                    </a:lnTo>
                    <a:lnTo>
                      <a:pt x="1050" y="282"/>
                    </a:lnTo>
                    <a:lnTo>
                      <a:pt x="1026" y="264"/>
                    </a:lnTo>
                    <a:lnTo>
                      <a:pt x="996" y="240"/>
                    </a:lnTo>
                    <a:lnTo>
                      <a:pt x="972" y="222"/>
                    </a:lnTo>
                    <a:lnTo>
                      <a:pt x="948" y="204"/>
                    </a:lnTo>
                    <a:lnTo>
                      <a:pt x="918" y="192"/>
                    </a:lnTo>
                    <a:lnTo>
                      <a:pt x="888" y="174"/>
                    </a:lnTo>
                    <a:lnTo>
                      <a:pt x="858" y="156"/>
                    </a:lnTo>
                    <a:lnTo>
                      <a:pt x="828" y="144"/>
                    </a:lnTo>
                    <a:lnTo>
                      <a:pt x="792" y="126"/>
                    </a:lnTo>
                    <a:lnTo>
                      <a:pt x="762" y="114"/>
                    </a:lnTo>
                    <a:lnTo>
                      <a:pt x="726" y="102"/>
                    </a:lnTo>
                    <a:lnTo>
                      <a:pt x="690" y="90"/>
                    </a:lnTo>
                    <a:lnTo>
                      <a:pt x="654" y="78"/>
                    </a:lnTo>
                    <a:lnTo>
                      <a:pt x="612" y="66"/>
                    </a:lnTo>
                    <a:lnTo>
                      <a:pt x="576" y="60"/>
                    </a:lnTo>
                    <a:lnTo>
                      <a:pt x="534" y="48"/>
                    </a:lnTo>
                    <a:lnTo>
                      <a:pt x="492" y="42"/>
                    </a:lnTo>
                    <a:lnTo>
                      <a:pt x="450" y="30"/>
                    </a:lnTo>
                    <a:lnTo>
                      <a:pt x="408" y="24"/>
                    </a:lnTo>
                    <a:lnTo>
                      <a:pt x="360" y="18"/>
                    </a:lnTo>
                    <a:lnTo>
                      <a:pt x="312" y="12"/>
                    </a:lnTo>
                    <a:lnTo>
                      <a:pt x="264" y="12"/>
                    </a:lnTo>
                    <a:lnTo>
                      <a:pt x="216" y="6"/>
                    </a:lnTo>
                    <a:lnTo>
                      <a:pt x="162" y="6"/>
                    </a:lnTo>
                    <a:lnTo>
                      <a:pt x="108" y="0"/>
                    </a:lnTo>
                    <a:lnTo>
                      <a:pt x="54" y="0"/>
                    </a:lnTo>
                    <a:lnTo>
                      <a:pt x="0" y="0"/>
                    </a:lnTo>
                    <a:lnTo>
                      <a:pt x="0" y="36"/>
                    </a:lnTo>
                    <a:lnTo>
                      <a:pt x="54" y="36"/>
                    </a:lnTo>
                    <a:lnTo>
                      <a:pt x="108" y="36"/>
                    </a:lnTo>
                    <a:lnTo>
                      <a:pt x="162" y="36"/>
                    </a:lnTo>
                    <a:lnTo>
                      <a:pt x="210" y="36"/>
                    </a:lnTo>
                    <a:lnTo>
                      <a:pt x="264" y="42"/>
                    </a:lnTo>
                    <a:lnTo>
                      <a:pt x="312" y="48"/>
                    </a:lnTo>
                    <a:lnTo>
                      <a:pt x="354" y="54"/>
                    </a:lnTo>
                    <a:lnTo>
                      <a:pt x="402" y="60"/>
                    </a:lnTo>
                    <a:lnTo>
                      <a:pt x="444" y="66"/>
                    </a:lnTo>
                    <a:lnTo>
                      <a:pt x="486" y="72"/>
                    </a:lnTo>
                    <a:lnTo>
                      <a:pt x="528" y="78"/>
                    </a:lnTo>
                    <a:lnTo>
                      <a:pt x="570" y="90"/>
                    </a:lnTo>
                    <a:lnTo>
                      <a:pt x="606" y="96"/>
                    </a:lnTo>
                    <a:lnTo>
                      <a:pt x="642" y="108"/>
                    </a:lnTo>
                    <a:lnTo>
                      <a:pt x="678" y="120"/>
                    </a:lnTo>
                    <a:lnTo>
                      <a:pt x="714" y="132"/>
                    </a:lnTo>
                    <a:lnTo>
                      <a:pt x="750" y="144"/>
                    </a:lnTo>
                    <a:lnTo>
                      <a:pt x="780" y="156"/>
                    </a:lnTo>
                    <a:lnTo>
                      <a:pt x="816" y="174"/>
                    </a:lnTo>
                    <a:lnTo>
                      <a:pt x="846" y="186"/>
                    </a:lnTo>
                    <a:lnTo>
                      <a:pt x="876" y="204"/>
                    </a:lnTo>
                    <a:lnTo>
                      <a:pt x="900" y="216"/>
                    </a:lnTo>
                    <a:lnTo>
                      <a:pt x="930" y="234"/>
                    </a:lnTo>
                    <a:lnTo>
                      <a:pt x="954" y="252"/>
                    </a:lnTo>
                    <a:lnTo>
                      <a:pt x="978" y="270"/>
                    </a:lnTo>
                    <a:lnTo>
                      <a:pt x="1002" y="288"/>
                    </a:lnTo>
                    <a:lnTo>
                      <a:pt x="1026" y="306"/>
                    </a:lnTo>
                    <a:lnTo>
                      <a:pt x="1050" y="324"/>
                    </a:lnTo>
                    <a:lnTo>
                      <a:pt x="1074" y="342"/>
                    </a:lnTo>
                    <a:lnTo>
                      <a:pt x="1092" y="366"/>
                    </a:lnTo>
                    <a:lnTo>
                      <a:pt x="1110" y="384"/>
                    </a:lnTo>
                    <a:lnTo>
                      <a:pt x="1134" y="408"/>
                    </a:lnTo>
                    <a:lnTo>
                      <a:pt x="1152" y="426"/>
                    </a:lnTo>
                    <a:lnTo>
                      <a:pt x="1164" y="450"/>
                    </a:lnTo>
                    <a:lnTo>
                      <a:pt x="1182" y="474"/>
                    </a:lnTo>
                    <a:lnTo>
                      <a:pt x="1200" y="492"/>
                    </a:lnTo>
                    <a:lnTo>
                      <a:pt x="1212" y="516"/>
                    </a:lnTo>
                    <a:lnTo>
                      <a:pt x="1230" y="540"/>
                    </a:lnTo>
                    <a:lnTo>
                      <a:pt x="1242" y="564"/>
                    </a:lnTo>
                    <a:lnTo>
                      <a:pt x="1254" y="588"/>
                    </a:lnTo>
                    <a:lnTo>
                      <a:pt x="1266" y="612"/>
                    </a:lnTo>
                    <a:lnTo>
                      <a:pt x="1278" y="642"/>
                    </a:lnTo>
                    <a:lnTo>
                      <a:pt x="1290" y="666"/>
                    </a:lnTo>
                    <a:lnTo>
                      <a:pt x="1296" y="690"/>
                    </a:lnTo>
                    <a:lnTo>
                      <a:pt x="1308" y="714"/>
                    </a:lnTo>
                    <a:lnTo>
                      <a:pt x="1320" y="744"/>
                    </a:lnTo>
                    <a:lnTo>
                      <a:pt x="1326" y="768"/>
                    </a:lnTo>
                    <a:lnTo>
                      <a:pt x="1332" y="798"/>
                    </a:lnTo>
                    <a:lnTo>
                      <a:pt x="1344" y="822"/>
                    </a:lnTo>
                    <a:lnTo>
                      <a:pt x="1350" y="852"/>
                    </a:lnTo>
                    <a:lnTo>
                      <a:pt x="1356" y="876"/>
                    </a:lnTo>
                    <a:lnTo>
                      <a:pt x="1362" y="906"/>
                    </a:lnTo>
                    <a:lnTo>
                      <a:pt x="1368" y="960"/>
                    </a:lnTo>
                    <a:lnTo>
                      <a:pt x="1380" y="1020"/>
                    </a:lnTo>
                    <a:lnTo>
                      <a:pt x="1386" y="1074"/>
                    </a:lnTo>
                    <a:lnTo>
                      <a:pt x="1392" y="1134"/>
                    </a:lnTo>
                    <a:lnTo>
                      <a:pt x="1398" y="1194"/>
                    </a:lnTo>
                    <a:lnTo>
                      <a:pt x="1404" y="1248"/>
                    </a:lnTo>
                    <a:lnTo>
                      <a:pt x="1404" y="1308"/>
                    </a:lnTo>
                    <a:lnTo>
                      <a:pt x="1410" y="1368"/>
                    </a:lnTo>
                    <a:lnTo>
                      <a:pt x="1410" y="1428"/>
                    </a:lnTo>
                    <a:lnTo>
                      <a:pt x="1410" y="1482"/>
                    </a:lnTo>
                    <a:lnTo>
                      <a:pt x="1410" y="1596"/>
                    </a:lnTo>
                    <a:lnTo>
                      <a:pt x="1416" y="1710"/>
                    </a:lnTo>
                    <a:lnTo>
                      <a:pt x="1416" y="1764"/>
                    </a:lnTo>
                    <a:lnTo>
                      <a:pt x="1416" y="1818"/>
                    </a:lnTo>
                    <a:lnTo>
                      <a:pt x="1422" y="1872"/>
                    </a:lnTo>
                    <a:lnTo>
                      <a:pt x="1422" y="1920"/>
                    </a:lnTo>
                    <a:lnTo>
                      <a:pt x="1428" y="1974"/>
                    </a:lnTo>
                    <a:lnTo>
                      <a:pt x="1434" y="2022"/>
                    </a:lnTo>
                    <a:lnTo>
                      <a:pt x="1440" y="2070"/>
                    </a:lnTo>
                    <a:lnTo>
                      <a:pt x="1446" y="2112"/>
                    </a:lnTo>
                    <a:lnTo>
                      <a:pt x="1452" y="2136"/>
                    </a:lnTo>
                    <a:lnTo>
                      <a:pt x="1458" y="2154"/>
                    </a:lnTo>
                    <a:lnTo>
                      <a:pt x="1464" y="2178"/>
                    </a:lnTo>
                    <a:lnTo>
                      <a:pt x="1470" y="2196"/>
                    </a:lnTo>
                    <a:lnTo>
                      <a:pt x="1476" y="2220"/>
                    </a:lnTo>
                    <a:lnTo>
                      <a:pt x="1482" y="2238"/>
                    </a:lnTo>
                    <a:lnTo>
                      <a:pt x="1494" y="2256"/>
                    </a:lnTo>
                    <a:lnTo>
                      <a:pt x="1500" y="2274"/>
                    </a:lnTo>
                    <a:lnTo>
                      <a:pt x="1512" y="2292"/>
                    </a:lnTo>
                    <a:lnTo>
                      <a:pt x="1518" y="2310"/>
                    </a:lnTo>
                    <a:lnTo>
                      <a:pt x="1530" y="2328"/>
                    </a:lnTo>
                    <a:lnTo>
                      <a:pt x="1542" y="2346"/>
                    </a:lnTo>
                    <a:lnTo>
                      <a:pt x="1554" y="2364"/>
                    </a:lnTo>
                    <a:lnTo>
                      <a:pt x="1566" y="2376"/>
                    </a:lnTo>
                    <a:lnTo>
                      <a:pt x="1578" y="2394"/>
                    </a:lnTo>
                    <a:lnTo>
                      <a:pt x="1590" y="2406"/>
                    </a:lnTo>
                    <a:lnTo>
                      <a:pt x="1608" y="2418"/>
                    </a:lnTo>
                    <a:lnTo>
                      <a:pt x="1620" y="2430"/>
                    </a:lnTo>
                    <a:lnTo>
                      <a:pt x="1638" y="2442"/>
                    </a:lnTo>
                    <a:lnTo>
                      <a:pt x="1656" y="2454"/>
                    </a:lnTo>
                    <a:lnTo>
                      <a:pt x="1674" y="2460"/>
                    </a:lnTo>
                    <a:lnTo>
                      <a:pt x="1692" y="2472"/>
                    </a:lnTo>
                    <a:lnTo>
                      <a:pt x="1710" y="2478"/>
                    </a:lnTo>
                    <a:lnTo>
                      <a:pt x="1728" y="2490"/>
                    </a:lnTo>
                    <a:lnTo>
                      <a:pt x="1752" y="2496"/>
                    </a:lnTo>
                    <a:lnTo>
                      <a:pt x="1770" y="2502"/>
                    </a:lnTo>
                    <a:lnTo>
                      <a:pt x="1794" y="2508"/>
                    </a:lnTo>
                    <a:lnTo>
                      <a:pt x="1818" y="2508"/>
                    </a:lnTo>
                    <a:lnTo>
                      <a:pt x="1842" y="2514"/>
                    </a:lnTo>
                    <a:lnTo>
                      <a:pt x="1866" y="2514"/>
                    </a:lnTo>
                    <a:lnTo>
                      <a:pt x="1896" y="2514"/>
                    </a:lnTo>
                    <a:lnTo>
                      <a:pt x="1920" y="2520"/>
                    </a:lnTo>
                    <a:lnTo>
                      <a:pt x="1920" y="2520"/>
                    </a:lnTo>
                    <a:lnTo>
                      <a:pt x="1920" y="248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00817" tIns="50408" rIns="100817" bIns="50408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9412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18824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28237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37649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47061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56473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565886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075298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2400">
                  <a:latin typeface="Monserrat"/>
                </a:endParaRPr>
              </a:p>
            </p:txBody>
          </p:sp>
          <p:sp>
            <p:nvSpPr>
              <p:cNvPr id="75" name="Freeform 68">
                <a:extLst>
                  <a:ext uri="{FF2B5EF4-FFF2-40B4-BE49-F238E27FC236}">
                    <a16:creationId xmlns:a16="http://schemas.microsoft.com/office/drawing/2014/main" id="{9491301B-2ACD-AD67-81C8-3C017B0C6D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9970" y="1675561"/>
                <a:ext cx="3329056" cy="4421238"/>
              </a:xfrm>
              <a:custGeom>
                <a:avLst/>
                <a:gdLst/>
                <a:ahLst/>
                <a:cxnLst>
                  <a:cxn ang="0">
                    <a:pos x="1752" y="6"/>
                  </a:cxn>
                  <a:cxn ang="0">
                    <a:pos x="1572" y="24"/>
                  </a:cxn>
                  <a:cxn ang="0">
                    <a:pos x="1410" y="60"/>
                  </a:cxn>
                  <a:cxn ang="0">
                    <a:pos x="1266" y="102"/>
                  </a:cxn>
                  <a:cxn ang="0">
                    <a:pos x="1140" y="156"/>
                  </a:cxn>
                  <a:cxn ang="0">
                    <a:pos x="1032" y="222"/>
                  </a:cxn>
                  <a:cxn ang="0">
                    <a:pos x="936" y="300"/>
                  </a:cxn>
                  <a:cxn ang="0">
                    <a:pos x="858" y="384"/>
                  </a:cxn>
                  <a:cxn ang="0">
                    <a:pos x="786" y="474"/>
                  </a:cxn>
                  <a:cxn ang="0">
                    <a:pos x="732" y="570"/>
                  </a:cxn>
                  <a:cxn ang="0">
                    <a:pos x="684" y="672"/>
                  </a:cxn>
                  <a:cxn ang="0">
                    <a:pos x="648" y="780"/>
                  </a:cxn>
                  <a:cxn ang="0">
                    <a:pos x="606" y="978"/>
                  </a:cxn>
                  <a:cxn ang="0">
                    <a:pos x="576" y="1212"/>
                  </a:cxn>
                  <a:cxn ang="0">
                    <a:pos x="540" y="1776"/>
                  </a:cxn>
                  <a:cxn ang="0">
                    <a:pos x="516" y="1980"/>
                  </a:cxn>
                  <a:cxn ang="0">
                    <a:pos x="486" y="2136"/>
                  </a:cxn>
                  <a:cxn ang="0">
                    <a:pos x="456" y="2220"/>
                  </a:cxn>
                  <a:cxn ang="0">
                    <a:pos x="420" y="2286"/>
                  </a:cxn>
                  <a:cxn ang="0">
                    <a:pos x="372" y="2352"/>
                  </a:cxn>
                  <a:cxn ang="0">
                    <a:pos x="318" y="2400"/>
                  </a:cxn>
                  <a:cxn ang="0">
                    <a:pos x="252" y="2442"/>
                  </a:cxn>
                  <a:cxn ang="0">
                    <a:pos x="174" y="2472"/>
                  </a:cxn>
                  <a:cxn ang="0">
                    <a:pos x="84" y="2490"/>
                  </a:cxn>
                  <a:cxn ang="0">
                    <a:pos x="0" y="2526"/>
                  </a:cxn>
                  <a:cxn ang="0">
                    <a:pos x="108" y="2514"/>
                  </a:cxn>
                  <a:cxn ang="0">
                    <a:pos x="204" y="2496"/>
                  </a:cxn>
                  <a:cxn ang="0">
                    <a:pos x="288" y="2460"/>
                  </a:cxn>
                  <a:cxn ang="0">
                    <a:pos x="354" y="2412"/>
                  </a:cxn>
                  <a:cxn ang="0">
                    <a:pos x="408" y="2358"/>
                  </a:cxn>
                  <a:cxn ang="0">
                    <a:pos x="456" y="2286"/>
                  </a:cxn>
                  <a:cxn ang="0">
                    <a:pos x="492" y="2208"/>
                  </a:cxn>
                  <a:cxn ang="0">
                    <a:pos x="522" y="2124"/>
                  </a:cxn>
                  <a:cxn ang="0">
                    <a:pos x="558" y="1938"/>
                  </a:cxn>
                  <a:cxn ang="0">
                    <a:pos x="576" y="1728"/>
                  </a:cxn>
                  <a:cxn ang="0">
                    <a:pos x="612" y="1158"/>
                  </a:cxn>
                  <a:cxn ang="0">
                    <a:pos x="648" y="930"/>
                  </a:cxn>
                  <a:cxn ang="0">
                    <a:pos x="690" y="762"/>
                  </a:cxn>
                  <a:cxn ang="0">
                    <a:pos x="726" y="660"/>
                  </a:cxn>
                  <a:cxn ang="0">
                    <a:pos x="774" y="564"/>
                  </a:cxn>
                  <a:cxn ang="0">
                    <a:pos x="828" y="468"/>
                  </a:cxn>
                  <a:cxn ang="0">
                    <a:pos x="900" y="384"/>
                  </a:cxn>
                  <a:cxn ang="0">
                    <a:pos x="978" y="300"/>
                  </a:cxn>
                  <a:cxn ang="0">
                    <a:pos x="1074" y="234"/>
                  </a:cxn>
                  <a:cxn ang="0">
                    <a:pos x="1182" y="168"/>
                  </a:cxn>
                  <a:cxn ang="0">
                    <a:pos x="1308" y="120"/>
                  </a:cxn>
                  <a:cxn ang="0">
                    <a:pos x="1452" y="78"/>
                  </a:cxn>
                  <a:cxn ang="0">
                    <a:pos x="1620" y="48"/>
                  </a:cxn>
                  <a:cxn ang="0">
                    <a:pos x="1800" y="36"/>
                  </a:cxn>
                </a:cxnLst>
                <a:rect l="0" t="0" r="r" b="b"/>
                <a:pathLst>
                  <a:path w="1902" h="2526">
                    <a:moveTo>
                      <a:pt x="1902" y="0"/>
                    </a:moveTo>
                    <a:lnTo>
                      <a:pt x="1848" y="0"/>
                    </a:lnTo>
                    <a:lnTo>
                      <a:pt x="1800" y="0"/>
                    </a:lnTo>
                    <a:lnTo>
                      <a:pt x="1752" y="6"/>
                    </a:lnTo>
                    <a:lnTo>
                      <a:pt x="1704" y="12"/>
                    </a:lnTo>
                    <a:lnTo>
                      <a:pt x="1656" y="12"/>
                    </a:lnTo>
                    <a:lnTo>
                      <a:pt x="1614" y="18"/>
                    </a:lnTo>
                    <a:lnTo>
                      <a:pt x="1572" y="24"/>
                    </a:lnTo>
                    <a:lnTo>
                      <a:pt x="1530" y="30"/>
                    </a:lnTo>
                    <a:lnTo>
                      <a:pt x="1488" y="42"/>
                    </a:lnTo>
                    <a:lnTo>
                      <a:pt x="1446" y="48"/>
                    </a:lnTo>
                    <a:lnTo>
                      <a:pt x="1410" y="60"/>
                    </a:lnTo>
                    <a:lnTo>
                      <a:pt x="1374" y="66"/>
                    </a:lnTo>
                    <a:lnTo>
                      <a:pt x="1338" y="78"/>
                    </a:lnTo>
                    <a:lnTo>
                      <a:pt x="1302" y="90"/>
                    </a:lnTo>
                    <a:lnTo>
                      <a:pt x="1266" y="102"/>
                    </a:lnTo>
                    <a:lnTo>
                      <a:pt x="1236" y="114"/>
                    </a:lnTo>
                    <a:lnTo>
                      <a:pt x="1200" y="126"/>
                    </a:lnTo>
                    <a:lnTo>
                      <a:pt x="1170" y="144"/>
                    </a:lnTo>
                    <a:lnTo>
                      <a:pt x="1140" y="156"/>
                    </a:lnTo>
                    <a:lnTo>
                      <a:pt x="1110" y="174"/>
                    </a:lnTo>
                    <a:lnTo>
                      <a:pt x="1086" y="186"/>
                    </a:lnTo>
                    <a:lnTo>
                      <a:pt x="1056" y="204"/>
                    </a:lnTo>
                    <a:lnTo>
                      <a:pt x="1032" y="222"/>
                    </a:lnTo>
                    <a:lnTo>
                      <a:pt x="1008" y="240"/>
                    </a:lnTo>
                    <a:lnTo>
                      <a:pt x="984" y="258"/>
                    </a:lnTo>
                    <a:lnTo>
                      <a:pt x="960" y="276"/>
                    </a:lnTo>
                    <a:lnTo>
                      <a:pt x="936" y="300"/>
                    </a:lnTo>
                    <a:lnTo>
                      <a:pt x="918" y="318"/>
                    </a:lnTo>
                    <a:lnTo>
                      <a:pt x="894" y="342"/>
                    </a:lnTo>
                    <a:lnTo>
                      <a:pt x="876" y="360"/>
                    </a:lnTo>
                    <a:lnTo>
                      <a:pt x="858" y="384"/>
                    </a:lnTo>
                    <a:lnTo>
                      <a:pt x="840" y="402"/>
                    </a:lnTo>
                    <a:lnTo>
                      <a:pt x="822" y="426"/>
                    </a:lnTo>
                    <a:lnTo>
                      <a:pt x="804" y="450"/>
                    </a:lnTo>
                    <a:lnTo>
                      <a:pt x="786" y="474"/>
                    </a:lnTo>
                    <a:lnTo>
                      <a:pt x="774" y="498"/>
                    </a:lnTo>
                    <a:lnTo>
                      <a:pt x="756" y="522"/>
                    </a:lnTo>
                    <a:lnTo>
                      <a:pt x="744" y="546"/>
                    </a:lnTo>
                    <a:lnTo>
                      <a:pt x="732" y="570"/>
                    </a:lnTo>
                    <a:lnTo>
                      <a:pt x="720" y="594"/>
                    </a:lnTo>
                    <a:lnTo>
                      <a:pt x="708" y="624"/>
                    </a:lnTo>
                    <a:lnTo>
                      <a:pt x="696" y="648"/>
                    </a:lnTo>
                    <a:lnTo>
                      <a:pt x="684" y="672"/>
                    </a:lnTo>
                    <a:lnTo>
                      <a:pt x="678" y="702"/>
                    </a:lnTo>
                    <a:lnTo>
                      <a:pt x="666" y="726"/>
                    </a:lnTo>
                    <a:lnTo>
                      <a:pt x="660" y="756"/>
                    </a:lnTo>
                    <a:lnTo>
                      <a:pt x="648" y="780"/>
                    </a:lnTo>
                    <a:lnTo>
                      <a:pt x="642" y="810"/>
                    </a:lnTo>
                    <a:lnTo>
                      <a:pt x="630" y="864"/>
                    </a:lnTo>
                    <a:lnTo>
                      <a:pt x="618" y="924"/>
                    </a:lnTo>
                    <a:lnTo>
                      <a:pt x="606" y="978"/>
                    </a:lnTo>
                    <a:lnTo>
                      <a:pt x="594" y="1038"/>
                    </a:lnTo>
                    <a:lnTo>
                      <a:pt x="588" y="1092"/>
                    </a:lnTo>
                    <a:lnTo>
                      <a:pt x="582" y="1152"/>
                    </a:lnTo>
                    <a:lnTo>
                      <a:pt x="576" y="1212"/>
                    </a:lnTo>
                    <a:lnTo>
                      <a:pt x="570" y="1266"/>
                    </a:lnTo>
                    <a:lnTo>
                      <a:pt x="558" y="1500"/>
                    </a:lnTo>
                    <a:lnTo>
                      <a:pt x="546" y="1722"/>
                    </a:lnTo>
                    <a:lnTo>
                      <a:pt x="540" y="1776"/>
                    </a:lnTo>
                    <a:lnTo>
                      <a:pt x="534" y="1830"/>
                    </a:lnTo>
                    <a:lnTo>
                      <a:pt x="534" y="1884"/>
                    </a:lnTo>
                    <a:lnTo>
                      <a:pt x="528" y="1932"/>
                    </a:lnTo>
                    <a:lnTo>
                      <a:pt x="516" y="1980"/>
                    </a:lnTo>
                    <a:lnTo>
                      <a:pt x="510" y="2028"/>
                    </a:lnTo>
                    <a:lnTo>
                      <a:pt x="498" y="2076"/>
                    </a:lnTo>
                    <a:lnTo>
                      <a:pt x="492" y="2118"/>
                    </a:lnTo>
                    <a:lnTo>
                      <a:pt x="486" y="2136"/>
                    </a:lnTo>
                    <a:lnTo>
                      <a:pt x="474" y="2160"/>
                    </a:lnTo>
                    <a:lnTo>
                      <a:pt x="468" y="2178"/>
                    </a:lnTo>
                    <a:lnTo>
                      <a:pt x="462" y="2196"/>
                    </a:lnTo>
                    <a:lnTo>
                      <a:pt x="456" y="2220"/>
                    </a:lnTo>
                    <a:lnTo>
                      <a:pt x="444" y="2238"/>
                    </a:lnTo>
                    <a:lnTo>
                      <a:pt x="438" y="2256"/>
                    </a:lnTo>
                    <a:lnTo>
                      <a:pt x="426" y="2274"/>
                    </a:lnTo>
                    <a:lnTo>
                      <a:pt x="420" y="2286"/>
                    </a:lnTo>
                    <a:lnTo>
                      <a:pt x="408" y="2304"/>
                    </a:lnTo>
                    <a:lnTo>
                      <a:pt x="396" y="2322"/>
                    </a:lnTo>
                    <a:lnTo>
                      <a:pt x="384" y="2334"/>
                    </a:lnTo>
                    <a:lnTo>
                      <a:pt x="372" y="2352"/>
                    </a:lnTo>
                    <a:lnTo>
                      <a:pt x="360" y="2364"/>
                    </a:lnTo>
                    <a:lnTo>
                      <a:pt x="348" y="2376"/>
                    </a:lnTo>
                    <a:lnTo>
                      <a:pt x="336" y="2388"/>
                    </a:lnTo>
                    <a:lnTo>
                      <a:pt x="318" y="2400"/>
                    </a:lnTo>
                    <a:lnTo>
                      <a:pt x="306" y="2412"/>
                    </a:lnTo>
                    <a:lnTo>
                      <a:pt x="288" y="2424"/>
                    </a:lnTo>
                    <a:lnTo>
                      <a:pt x="270" y="2430"/>
                    </a:lnTo>
                    <a:lnTo>
                      <a:pt x="252" y="2442"/>
                    </a:lnTo>
                    <a:lnTo>
                      <a:pt x="234" y="2448"/>
                    </a:lnTo>
                    <a:lnTo>
                      <a:pt x="216" y="2460"/>
                    </a:lnTo>
                    <a:lnTo>
                      <a:pt x="198" y="2466"/>
                    </a:lnTo>
                    <a:lnTo>
                      <a:pt x="174" y="2472"/>
                    </a:lnTo>
                    <a:lnTo>
                      <a:pt x="150" y="2478"/>
                    </a:lnTo>
                    <a:lnTo>
                      <a:pt x="132" y="2478"/>
                    </a:lnTo>
                    <a:lnTo>
                      <a:pt x="108" y="2484"/>
                    </a:lnTo>
                    <a:lnTo>
                      <a:pt x="84" y="2490"/>
                    </a:lnTo>
                    <a:lnTo>
                      <a:pt x="54" y="2490"/>
                    </a:lnTo>
                    <a:lnTo>
                      <a:pt x="30" y="2490"/>
                    </a:lnTo>
                    <a:lnTo>
                      <a:pt x="0" y="2490"/>
                    </a:lnTo>
                    <a:lnTo>
                      <a:pt x="0" y="2526"/>
                    </a:lnTo>
                    <a:lnTo>
                      <a:pt x="30" y="2520"/>
                    </a:lnTo>
                    <a:lnTo>
                      <a:pt x="60" y="2520"/>
                    </a:lnTo>
                    <a:lnTo>
                      <a:pt x="84" y="2520"/>
                    </a:lnTo>
                    <a:lnTo>
                      <a:pt x="108" y="2514"/>
                    </a:lnTo>
                    <a:lnTo>
                      <a:pt x="138" y="2514"/>
                    </a:lnTo>
                    <a:lnTo>
                      <a:pt x="162" y="2508"/>
                    </a:lnTo>
                    <a:lnTo>
                      <a:pt x="186" y="2502"/>
                    </a:lnTo>
                    <a:lnTo>
                      <a:pt x="204" y="2496"/>
                    </a:lnTo>
                    <a:lnTo>
                      <a:pt x="228" y="2490"/>
                    </a:lnTo>
                    <a:lnTo>
                      <a:pt x="246" y="2478"/>
                    </a:lnTo>
                    <a:lnTo>
                      <a:pt x="270" y="2472"/>
                    </a:lnTo>
                    <a:lnTo>
                      <a:pt x="288" y="2460"/>
                    </a:lnTo>
                    <a:lnTo>
                      <a:pt x="306" y="2448"/>
                    </a:lnTo>
                    <a:lnTo>
                      <a:pt x="324" y="2436"/>
                    </a:lnTo>
                    <a:lnTo>
                      <a:pt x="336" y="2424"/>
                    </a:lnTo>
                    <a:lnTo>
                      <a:pt x="354" y="2412"/>
                    </a:lnTo>
                    <a:lnTo>
                      <a:pt x="372" y="2400"/>
                    </a:lnTo>
                    <a:lnTo>
                      <a:pt x="384" y="2388"/>
                    </a:lnTo>
                    <a:lnTo>
                      <a:pt x="396" y="2370"/>
                    </a:lnTo>
                    <a:lnTo>
                      <a:pt x="408" y="2358"/>
                    </a:lnTo>
                    <a:lnTo>
                      <a:pt x="420" y="2340"/>
                    </a:lnTo>
                    <a:lnTo>
                      <a:pt x="432" y="2322"/>
                    </a:lnTo>
                    <a:lnTo>
                      <a:pt x="444" y="2304"/>
                    </a:lnTo>
                    <a:lnTo>
                      <a:pt x="456" y="2286"/>
                    </a:lnTo>
                    <a:lnTo>
                      <a:pt x="468" y="2268"/>
                    </a:lnTo>
                    <a:lnTo>
                      <a:pt x="474" y="2250"/>
                    </a:lnTo>
                    <a:lnTo>
                      <a:pt x="486" y="2232"/>
                    </a:lnTo>
                    <a:lnTo>
                      <a:pt x="492" y="2208"/>
                    </a:lnTo>
                    <a:lnTo>
                      <a:pt x="498" y="2190"/>
                    </a:lnTo>
                    <a:lnTo>
                      <a:pt x="504" y="2166"/>
                    </a:lnTo>
                    <a:lnTo>
                      <a:pt x="516" y="2148"/>
                    </a:lnTo>
                    <a:lnTo>
                      <a:pt x="522" y="2124"/>
                    </a:lnTo>
                    <a:lnTo>
                      <a:pt x="534" y="2082"/>
                    </a:lnTo>
                    <a:lnTo>
                      <a:pt x="540" y="2034"/>
                    </a:lnTo>
                    <a:lnTo>
                      <a:pt x="552" y="1986"/>
                    </a:lnTo>
                    <a:lnTo>
                      <a:pt x="558" y="1938"/>
                    </a:lnTo>
                    <a:lnTo>
                      <a:pt x="564" y="1884"/>
                    </a:lnTo>
                    <a:lnTo>
                      <a:pt x="570" y="1836"/>
                    </a:lnTo>
                    <a:lnTo>
                      <a:pt x="570" y="1782"/>
                    </a:lnTo>
                    <a:lnTo>
                      <a:pt x="576" y="1728"/>
                    </a:lnTo>
                    <a:lnTo>
                      <a:pt x="588" y="1500"/>
                    </a:lnTo>
                    <a:lnTo>
                      <a:pt x="600" y="1272"/>
                    </a:lnTo>
                    <a:lnTo>
                      <a:pt x="606" y="1212"/>
                    </a:lnTo>
                    <a:lnTo>
                      <a:pt x="612" y="1158"/>
                    </a:lnTo>
                    <a:lnTo>
                      <a:pt x="618" y="1098"/>
                    </a:lnTo>
                    <a:lnTo>
                      <a:pt x="630" y="1038"/>
                    </a:lnTo>
                    <a:lnTo>
                      <a:pt x="636" y="984"/>
                    </a:lnTo>
                    <a:lnTo>
                      <a:pt x="648" y="930"/>
                    </a:lnTo>
                    <a:lnTo>
                      <a:pt x="660" y="870"/>
                    </a:lnTo>
                    <a:lnTo>
                      <a:pt x="672" y="816"/>
                    </a:lnTo>
                    <a:lnTo>
                      <a:pt x="678" y="792"/>
                    </a:lnTo>
                    <a:lnTo>
                      <a:pt x="690" y="762"/>
                    </a:lnTo>
                    <a:lnTo>
                      <a:pt x="696" y="738"/>
                    </a:lnTo>
                    <a:lnTo>
                      <a:pt x="708" y="714"/>
                    </a:lnTo>
                    <a:lnTo>
                      <a:pt x="714" y="684"/>
                    </a:lnTo>
                    <a:lnTo>
                      <a:pt x="726" y="660"/>
                    </a:lnTo>
                    <a:lnTo>
                      <a:pt x="738" y="636"/>
                    </a:lnTo>
                    <a:lnTo>
                      <a:pt x="750" y="612"/>
                    </a:lnTo>
                    <a:lnTo>
                      <a:pt x="762" y="588"/>
                    </a:lnTo>
                    <a:lnTo>
                      <a:pt x="774" y="564"/>
                    </a:lnTo>
                    <a:lnTo>
                      <a:pt x="786" y="540"/>
                    </a:lnTo>
                    <a:lnTo>
                      <a:pt x="798" y="516"/>
                    </a:lnTo>
                    <a:lnTo>
                      <a:pt x="816" y="492"/>
                    </a:lnTo>
                    <a:lnTo>
                      <a:pt x="828" y="468"/>
                    </a:lnTo>
                    <a:lnTo>
                      <a:pt x="846" y="444"/>
                    </a:lnTo>
                    <a:lnTo>
                      <a:pt x="864" y="426"/>
                    </a:lnTo>
                    <a:lnTo>
                      <a:pt x="882" y="402"/>
                    </a:lnTo>
                    <a:lnTo>
                      <a:pt x="900" y="384"/>
                    </a:lnTo>
                    <a:lnTo>
                      <a:pt x="918" y="360"/>
                    </a:lnTo>
                    <a:lnTo>
                      <a:pt x="936" y="342"/>
                    </a:lnTo>
                    <a:lnTo>
                      <a:pt x="960" y="324"/>
                    </a:lnTo>
                    <a:lnTo>
                      <a:pt x="978" y="300"/>
                    </a:lnTo>
                    <a:lnTo>
                      <a:pt x="1002" y="282"/>
                    </a:lnTo>
                    <a:lnTo>
                      <a:pt x="1026" y="264"/>
                    </a:lnTo>
                    <a:lnTo>
                      <a:pt x="1050" y="252"/>
                    </a:lnTo>
                    <a:lnTo>
                      <a:pt x="1074" y="234"/>
                    </a:lnTo>
                    <a:lnTo>
                      <a:pt x="1098" y="216"/>
                    </a:lnTo>
                    <a:lnTo>
                      <a:pt x="1128" y="198"/>
                    </a:lnTo>
                    <a:lnTo>
                      <a:pt x="1158" y="186"/>
                    </a:lnTo>
                    <a:lnTo>
                      <a:pt x="1182" y="168"/>
                    </a:lnTo>
                    <a:lnTo>
                      <a:pt x="1212" y="156"/>
                    </a:lnTo>
                    <a:lnTo>
                      <a:pt x="1248" y="144"/>
                    </a:lnTo>
                    <a:lnTo>
                      <a:pt x="1278" y="132"/>
                    </a:lnTo>
                    <a:lnTo>
                      <a:pt x="1308" y="120"/>
                    </a:lnTo>
                    <a:lnTo>
                      <a:pt x="1344" y="108"/>
                    </a:lnTo>
                    <a:lnTo>
                      <a:pt x="1380" y="96"/>
                    </a:lnTo>
                    <a:lnTo>
                      <a:pt x="1416" y="90"/>
                    </a:lnTo>
                    <a:lnTo>
                      <a:pt x="1452" y="78"/>
                    </a:lnTo>
                    <a:lnTo>
                      <a:pt x="1494" y="72"/>
                    </a:lnTo>
                    <a:lnTo>
                      <a:pt x="1536" y="60"/>
                    </a:lnTo>
                    <a:lnTo>
                      <a:pt x="1578" y="54"/>
                    </a:lnTo>
                    <a:lnTo>
                      <a:pt x="1620" y="48"/>
                    </a:lnTo>
                    <a:lnTo>
                      <a:pt x="1662" y="48"/>
                    </a:lnTo>
                    <a:lnTo>
                      <a:pt x="1710" y="42"/>
                    </a:lnTo>
                    <a:lnTo>
                      <a:pt x="1752" y="36"/>
                    </a:lnTo>
                    <a:lnTo>
                      <a:pt x="1800" y="36"/>
                    </a:lnTo>
                    <a:lnTo>
                      <a:pt x="1848" y="30"/>
                    </a:lnTo>
                    <a:lnTo>
                      <a:pt x="1902" y="30"/>
                    </a:lnTo>
                    <a:lnTo>
                      <a:pt x="1902" y="0"/>
                    </a:lnTo>
                    <a:close/>
                  </a:path>
                </a:pathLst>
              </a:custGeom>
              <a:solidFill>
                <a:srgbClr val="00B05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00817" tIns="50408" rIns="100817" bIns="50408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09412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18824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28237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37649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47061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056473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565886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075298" algn="l" defTabSz="1018824" rtl="0" eaLnBrk="1" latinLnBrk="0" hangingPunct="1"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2400">
                  <a:latin typeface="Monserrat"/>
                </a:endParaRPr>
              </a:p>
            </p:txBody>
          </p:sp>
        </p:grpSp>
        <p:sp>
          <p:nvSpPr>
            <p:cNvPr id="77" name="CuadroTexto 76">
              <a:extLst>
                <a:ext uri="{FF2B5EF4-FFF2-40B4-BE49-F238E27FC236}">
                  <a16:creationId xmlns:a16="http://schemas.microsoft.com/office/drawing/2014/main" id="{23F29A92-5FBF-9A8F-47DA-54F064E813FD}"/>
                </a:ext>
              </a:extLst>
            </p:cNvPr>
            <p:cNvSpPr txBox="1"/>
            <p:nvPr/>
          </p:nvSpPr>
          <p:spPr>
            <a:xfrm>
              <a:off x="7174804" y="6165493"/>
              <a:ext cx="1291368" cy="2647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MX" sz="1400" b="1" noProof="0" dirty="0">
                  <a:solidFill>
                    <a:schemeClr val="accent1">
                      <a:lumMod val="75000"/>
                    </a:schemeClr>
                  </a:solidFill>
                  <a:latin typeface="Monserrat"/>
                  <a:ea typeface="Roboto" panose="02000000000000000000" pitchFamily="2" charset="0"/>
                  <a:cs typeface="Roboto" panose="02000000000000000000" pitchFamily="2" charset="0"/>
                </a:rPr>
                <a:t>Producción</a:t>
              </a:r>
            </a:p>
          </p:txBody>
        </p:sp>
        <p:sp>
          <p:nvSpPr>
            <p:cNvPr id="78" name="CuadroTexto 77">
              <a:extLst>
                <a:ext uri="{FF2B5EF4-FFF2-40B4-BE49-F238E27FC236}">
                  <a16:creationId xmlns:a16="http://schemas.microsoft.com/office/drawing/2014/main" id="{FC1C79A4-9CDD-E779-B48F-33F491373058}"/>
                </a:ext>
              </a:extLst>
            </p:cNvPr>
            <p:cNvSpPr txBox="1"/>
            <p:nvPr/>
          </p:nvSpPr>
          <p:spPr>
            <a:xfrm>
              <a:off x="3708926" y="6165493"/>
              <a:ext cx="1291368" cy="2647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s-MX" sz="1400" b="1" noProof="0" dirty="0">
                  <a:solidFill>
                    <a:schemeClr val="accent1">
                      <a:lumMod val="75000"/>
                    </a:schemeClr>
                  </a:solidFill>
                  <a:latin typeface="Monserrat"/>
                  <a:ea typeface="Roboto" panose="02000000000000000000" pitchFamily="2" charset="0"/>
                  <a:cs typeface="Roboto" panose="02000000000000000000" pitchFamily="2" charset="0"/>
                </a:rPr>
                <a:t>Transformación</a:t>
              </a:r>
            </a:p>
          </p:txBody>
        </p:sp>
        <p:sp>
          <p:nvSpPr>
            <p:cNvPr id="79" name="TextBox 32">
              <a:extLst>
                <a:ext uri="{FF2B5EF4-FFF2-40B4-BE49-F238E27FC236}">
                  <a16:creationId xmlns:a16="http://schemas.microsoft.com/office/drawing/2014/main" id="{2541FD0C-95D2-8237-1A2C-B2F4EDC50492}"/>
                </a:ext>
              </a:extLst>
            </p:cNvPr>
            <p:cNvSpPr txBox="1"/>
            <p:nvPr/>
          </p:nvSpPr>
          <p:spPr>
            <a:xfrm>
              <a:off x="8101652" y="3349668"/>
              <a:ext cx="1890329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noProof="0" dirty="0">
                  <a:latin typeface="Monserrat"/>
                  <a:cs typeface="Arial" pitchFamily="34" charset="0"/>
                </a:rPr>
                <a:t>Granel / marcas blancas</a:t>
              </a:r>
            </a:p>
          </p:txBody>
        </p:sp>
        <p:sp>
          <p:nvSpPr>
            <p:cNvPr id="80" name="TextBox 33">
              <a:extLst>
                <a:ext uri="{FF2B5EF4-FFF2-40B4-BE49-F238E27FC236}">
                  <a16:creationId xmlns:a16="http://schemas.microsoft.com/office/drawing/2014/main" id="{C0C24D32-3837-FB9D-7C2D-90CCC361729D}"/>
                </a:ext>
              </a:extLst>
            </p:cNvPr>
            <p:cNvSpPr txBox="1"/>
            <p:nvPr/>
          </p:nvSpPr>
          <p:spPr>
            <a:xfrm>
              <a:off x="8101652" y="4481438"/>
              <a:ext cx="1661154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noProof="0" dirty="0">
                  <a:latin typeface="Monserrat"/>
                  <a:cs typeface="Arial" pitchFamily="34" charset="0"/>
                </a:rPr>
                <a:t>Estudios (consultoría)</a:t>
              </a:r>
            </a:p>
          </p:txBody>
        </p:sp>
        <p:cxnSp>
          <p:nvCxnSpPr>
            <p:cNvPr id="81" name="Straight Arrow Connector 21">
              <a:extLst>
                <a:ext uri="{FF2B5EF4-FFF2-40B4-BE49-F238E27FC236}">
                  <a16:creationId xmlns:a16="http://schemas.microsoft.com/office/drawing/2014/main" id="{40D7C470-C6F9-3E46-CA4A-E7662227D8D4}"/>
                </a:ext>
              </a:extLst>
            </p:cNvPr>
            <p:cNvCxnSpPr/>
            <p:nvPr/>
          </p:nvCxnSpPr>
          <p:spPr>
            <a:xfrm rot="5400000">
              <a:off x="2576535" y="4341228"/>
              <a:ext cx="3266417" cy="233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29">
              <a:extLst>
                <a:ext uri="{FF2B5EF4-FFF2-40B4-BE49-F238E27FC236}">
                  <a16:creationId xmlns:a16="http://schemas.microsoft.com/office/drawing/2014/main" id="{5EB82C33-2F34-C80E-04FB-ABDC9F796759}"/>
                </a:ext>
              </a:extLst>
            </p:cNvPr>
            <p:cNvSpPr txBox="1"/>
            <p:nvPr/>
          </p:nvSpPr>
          <p:spPr>
            <a:xfrm>
              <a:off x="2764765" y="3616908"/>
              <a:ext cx="1307378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noProof="0" dirty="0">
                  <a:solidFill>
                    <a:schemeClr val="accent2">
                      <a:lumMod val="50000"/>
                    </a:schemeClr>
                  </a:solidFill>
                  <a:latin typeface="Monserrat"/>
                  <a:cs typeface="Arial" pitchFamily="34" charset="0"/>
                </a:rPr>
                <a:t>Demanda</a:t>
              </a:r>
            </a:p>
          </p:txBody>
        </p:sp>
        <p:sp>
          <p:nvSpPr>
            <p:cNvPr id="38" name="TextBox 30">
              <a:extLst>
                <a:ext uri="{FF2B5EF4-FFF2-40B4-BE49-F238E27FC236}">
                  <a16:creationId xmlns:a16="http://schemas.microsoft.com/office/drawing/2014/main" id="{E7435279-760B-C4F9-634A-415CC0463CBE}"/>
                </a:ext>
              </a:extLst>
            </p:cNvPr>
            <p:cNvSpPr txBox="1"/>
            <p:nvPr/>
          </p:nvSpPr>
          <p:spPr>
            <a:xfrm>
              <a:off x="2764765" y="4251713"/>
              <a:ext cx="1307378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noProof="0" dirty="0">
                  <a:solidFill>
                    <a:schemeClr val="accent2">
                      <a:lumMod val="50000"/>
                    </a:schemeClr>
                  </a:solidFill>
                  <a:latin typeface="Monserrat"/>
                  <a:cs typeface="Arial" pitchFamily="34" charset="0"/>
                </a:rPr>
                <a:t>Convocatorias</a:t>
              </a:r>
            </a:p>
          </p:txBody>
        </p:sp>
        <p:sp>
          <p:nvSpPr>
            <p:cNvPr id="82" name="TextBox 30">
              <a:extLst>
                <a:ext uri="{FF2B5EF4-FFF2-40B4-BE49-F238E27FC236}">
                  <a16:creationId xmlns:a16="http://schemas.microsoft.com/office/drawing/2014/main" id="{04AB5D7F-069B-0939-F185-910EB0225E65}"/>
                </a:ext>
              </a:extLst>
            </p:cNvPr>
            <p:cNvSpPr txBox="1"/>
            <p:nvPr/>
          </p:nvSpPr>
          <p:spPr>
            <a:xfrm>
              <a:off x="2764765" y="4886518"/>
              <a:ext cx="1307378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noProof="0" dirty="0">
                  <a:solidFill>
                    <a:schemeClr val="accent2">
                      <a:lumMod val="50000"/>
                    </a:schemeClr>
                  </a:solidFill>
                  <a:latin typeface="Monserrat"/>
                  <a:cs typeface="Arial" pitchFamily="34" charset="0"/>
                </a:rPr>
                <a:t>Relacionamiento</a:t>
              </a:r>
            </a:p>
          </p:txBody>
        </p:sp>
        <p:sp>
          <p:nvSpPr>
            <p:cNvPr id="31" name="TextBox 28">
              <a:extLst>
                <a:ext uri="{FF2B5EF4-FFF2-40B4-BE49-F238E27FC236}">
                  <a16:creationId xmlns:a16="http://schemas.microsoft.com/office/drawing/2014/main" id="{9D991C69-41B7-DA9C-0235-8AD228293BE0}"/>
                </a:ext>
              </a:extLst>
            </p:cNvPr>
            <p:cNvSpPr txBox="1"/>
            <p:nvPr/>
          </p:nvSpPr>
          <p:spPr>
            <a:xfrm>
              <a:off x="2764765" y="2982103"/>
              <a:ext cx="1307378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noProof="0" dirty="0">
                  <a:solidFill>
                    <a:schemeClr val="accent2">
                      <a:lumMod val="50000"/>
                    </a:schemeClr>
                  </a:solidFill>
                  <a:latin typeface="Monserrat"/>
                  <a:cs typeface="Arial" pitchFamily="34" charset="0"/>
                </a:rPr>
                <a:t>Oferta</a:t>
              </a:r>
            </a:p>
          </p:txBody>
        </p:sp>
        <p:sp>
          <p:nvSpPr>
            <p:cNvPr id="83" name="TextBox 30">
              <a:extLst>
                <a:ext uri="{FF2B5EF4-FFF2-40B4-BE49-F238E27FC236}">
                  <a16:creationId xmlns:a16="http://schemas.microsoft.com/office/drawing/2014/main" id="{A72F21D7-74B8-ED88-F56F-7C42741FCF10}"/>
                </a:ext>
              </a:extLst>
            </p:cNvPr>
            <p:cNvSpPr txBox="1"/>
            <p:nvPr/>
          </p:nvSpPr>
          <p:spPr>
            <a:xfrm>
              <a:off x="2758631" y="5521324"/>
              <a:ext cx="1307378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noProof="0" dirty="0">
                  <a:solidFill>
                    <a:schemeClr val="accent2">
                      <a:lumMod val="50000"/>
                    </a:schemeClr>
                  </a:solidFill>
                  <a:latin typeface="Monserrat"/>
                  <a:cs typeface="Arial" pitchFamily="34" charset="0"/>
                </a:rPr>
                <a:t>Alianzas</a:t>
              </a:r>
            </a:p>
          </p:txBody>
        </p:sp>
        <p:sp>
          <p:nvSpPr>
            <p:cNvPr id="84" name="TextBox 34">
              <a:extLst>
                <a:ext uri="{FF2B5EF4-FFF2-40B4-BE49-F238E27FC236}">
                  <a16:creationId xmlns:a16="http://schemas.microsoft.com/office/drawing/2014/main" id="{09B8D842-D88A-D57C-9D63-48345A856C64}"/>
                </a:ext>
              </a:extLst>
            </p:cNvPr>
            <p:cNvSpPr txBox="1"/>
            <p:nvPr/>
          </p:nvSpPr>
          <p:spPr>
            <a:xfrm>
              <a:off x="8101652" y="5613208"/>
              <a:ext cx="1814768" cy="1588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noProof="0" dirty="0">
                  <a:latin typeface="Monserrat"/>
                  <a:cs typeface="Arial" pitchFamily="34" charset="0"/>
                </a:rPr>
                <a:t>Certificados / registros / patentes</a:t>
              </a:r>
            </a:p>
          </p:txBody>
        </p:sp>
        <p:sp>
          <p:nvSpPr>
            <p:cNvPr id="85" name="Triángulo isósceles 84">
              <a:extLst>
                <a:ext uri="{FF2B5EF4-FFF2-40B4-BE49-F238E27FC236}">
                  <a16:creationId xmlns:a16="http://schemas.microsoft.com/office/drawing/2014/main" id="{0C02570C-F323-3A1B-3CEB-069743857F63}"/>
                </a:ext>
              </a:extLst>
            </p:cNvPr>
            <p:cNvSpPr/>
            <p:nvPr/>
          </p:nvSpPr>
          <p:spPr>
            <a:xfrm>
              <a:off x="5375290" y="2670856"/>
              <a:ext cx="1357319" cy="1347326"/>
            </a:xfrm>
            <a:prstGeom prst="triangle">
              <a:avLst/>
            </a:prstGeom>
            <a:solidFill>
              <a:srgbClr val="D39E1A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s-CO" sz="1400" dirty="0">
                <a:latin typeface="Monserrat"/>
              </a:endParaRPr>
            </a:p>
          </p:txBody>
        </p:sp>
        <p:sp>
          <p:nvSpPr>
            <p:cNvPr id="43" name="TextBox 35">
              <a:extLst>
                <a:ext uri="{FF2B5EF4-FFF2-40B4-BE49-F238E27FC236}">
                  <a16:creationId xmlns:a16="http://schemas.microsoft.com/office/drawing/2014/main" id="{FD7E551F-2CD9-20A5-8095-3662B534DE40}"/>
                </a:ext>
              </a:extLst>
            </p:cNvPr>
            <p:cNvSpPr txBox="1"/>
            <p:nvPr/>
          </p:nvSpPr>
          <p:spPr>
            <a:xfrm>
              <a:off x="5622741" y="3397878"/>
              <a:ext cx="857346" cy="3176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09412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18824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28237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37649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47061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56473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65886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5298" algn="l" defTabSz="1018824" rtl="0" eaLnBrk="1" latinLnBrk="0" hangingPunct="1"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s-CO" sz="1200" b="1" noProof="0" dirty="0">
                  <a:solidFill>
                    <a:schemeClr val="bg1"/>
                  </a:solidFill>
                  <a:latin typeface="Monserrat"/>
                  <a:cs typeface="Arial" pitchFamily="34" charset="0"/>
                </a:rPr>
                <a:t>Imagen corporativa</a:t>
              </a:r>
            </a:p>
          </p:txBody>
        </p:sp>
        <p:sp>
          <p:nvSpPr>
            <p:cNvPr id="87" name="Elipse 86">
              <a:extLst>
                <a:ext uri="{FF2B5EF4-FFF2-40B4-BE49-F238E27FC236}">
                  <a16:creationId xmlns:a16="http://schemas.microsoft.com/office/drawing/2014/main" id="{ACC5CF1B-234C-9511-07F3-09E85462C1C6}"/>
                </a:ext>
              </a:extLst>
            </p:cNvPr>
            <p:cNvSpPr/>
            <p:nvPr/>
          </p:nvSpPr>
          <p:spPr>
            <a:xfrm>
              <a:off x="5944801" y="2461111"/>
              <a:ext cx="226372" cy="216622"/>
            </a:xfrm>
            <a:prstGeom prst="ellipse">
              <a:avLst/>
            </a:prstGeom>
            <a:solidFill>
              <a:srgbClr val="10CF9B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000" dirty="0">
                <a:latin typeface="Monserrat"/>
              </a:endParaRP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1029158D-4C43-A67A-AF44-396EFEF0FEFF}"/>
                </a:ext>
              </a:extLst>
            </p:cNvPr>
            <p:cNvSpPr/>
            <p:nvPr/>
          </p:nvSpPr>
          <p:spPr>
            <a:xfrm>
              <a:off x="7707302" y="5935762"/>
              <a:ext cx="226372" cy="216622"/>
            </a:xfrm>
            <a:prstGeom prst="ellipse">
              <a:avLst/>
            </a:prstGeom>
            <a:solidFill>
              <a:srgbClr val="10CF9B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000" dirty="0">
                <a:latin typeface="Monserrat"/>
              </a:endParaRPr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FF35DD78-D108-5AAB-C426-5DAB9BEFD953}"/>
                </a:ext>
              </a:extLst>
            </p:cNvPr>
            <p:cNvSpPr/>
            <p:nvPr/>
          </p:nvSpPr>
          <p:spPr>
            <a:xfrm>
              <a:off x="4241424" y="5946146"/>
              <a:ext cx="226372" cy="216622"/>
            </a:xfrm>
            <a:prstGeom prst="ellipse">
              <a:avLst/>
            </a:prstGeom>
            <a:solidFill>
              <a:srgbClr val="10CF9B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000" dirty="0">
                <a:latin typeface="Monserra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76359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Rojo naranja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2613</TotalTime>
  <Words>1061</Words>
  <Application>Microsoft Office PowerPoint</Application>
  <PresentationFormat>Panorámica</PresentationFormat>
  <Paragraphs>176</Paragraphs>
  <Slides>15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5" baseType="lpstr">
      <vt:lpstr>Arial</vt:lpstr>
      <vt:lpstr>Calibri</vt:lpstr>
      <vt:lpstr>Calibri Light</vt:lpstr>
      <vt:lpstr>Helvetica</vt:lpstr>
      <vt:lpstr>Monserrat</vt:lpstr>
      <vt:lpstr>Nunito Sans</vt:lpstr>
      <vt:lpstr>Roboto</vt:lpstr>
      <vt:lpstr>Symbol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Diego Mauricio J M</dc:creator>
  <cp:lastModifiedBy>Diego Mauricio J M</cp:lastModifiedBy>
  <cp:revision>75</cp:revision>
  <dcterms:created xsi:type="dcterms:W3CDTF">2025-10-12T17:20:25Z</dcterms:created>
  <dcterms:modified xsi:type="dcterms:W3CDTF">2025-10-26T15:43:12Z</dcterms:modified>
</cp:coreProperties>
</file>

<file path=docProps/thumbnail.jpeg>
</file>